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ms-powerpoint.presentation.macroEnabled.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0"/>
  </p:notes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3" autoAdjust="0"/>
    <p:restoredTop sz="94689" autoAdjust="0"/>
  </p:normalViewPr>
  <p:slideViewPr>
    <p:cSldViewPr>
      <p:cViewPr varScale="1">
        <p:scale>
          <a:sx n="79" d="100"/>
          <a:sy n="79" d="100"/>
        </p:scale>
        <p:origin x="-154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6A70C4-51F7-4941-952D-2479B722FEDD}" type="datetimeFigureOut">
              <a:rPr lang="en-US" smtClean="0"/>
              <a:pPr/>
              <a:t>11/12/2015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E7FB9C-429A-4A92-B5BB-90E9DEBA67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05049CE-E379-4E74-ACEB-B19D93CC5D91}" type="datetimeFigureOut">
              <a:rPr lang="en-US" smtClean="0"/>
              <a:pPr/>
              <a:t>11/12/2015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BDD85BA-73D0-49F1-9080-7374658E7D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5049CE-E379-4E74-ACEB-B19D93CC5D91}"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D85BA-73D0-49F1-9080-7374658E7D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05049CE-E379-4E74-ACEB-B19D93CC5D91}" type="datetimeFigureOut">
              <a:rPr lang="en-US" smtClean="0"/>
              <a:pPr/>
              <a:t>11/12/2015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BDD85BA-73D0-49F1-9080-7374658E7D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05049CE-E379-4E74-ACEB-B19D93CC5D91}"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BDD85BA-73D0-49F1-9080-7374658E7D31}"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05049CE-E379-4E74-ACEB-B19D93CC5D91}" type="datetimeFigureOut">
              <a:rPr lang="en-US" smtClean="0"/>
              <a:pPr/>
              <a:t>11/12/2015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BDD85BA-73D0-49F1-9080-7374658E7D31}"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05049CE-E379-4E74-ACEB-B19D93CC5D91}" type="datetimeFigureOut">
              <a:rPr lang="en-US" smtClean="0"/>
              <a:pPr/>
              <a:t>11/12/2015</a:t>
            </a:fld>
            <a:endParaRPr lang="en-US"/>
          </a:p>
        </p:txBody>
      </p:sp>
      <p:sp>
        <p:nvSpPr>
          <p:cNvPr id="10" name="Slide Number Placeholder 9"/>
          <p:cNvSpPr>
            <a:spLocks noGrp="1"/>
          </p:cNvSpPr>
          <p:nvPr>
            <p:ph type="sldNum" sz="quarter" idx="16"/>
          </p:nvPr>
        </p:nvSpPr>
        <p:spPr/>
        <p:txBody>
          <a:bodyPr rtlCol="0"/>
          <a:lstStyle/>
          <a:p>
            <a:fld id="{5BDD85BA-73D0-49F1-9080-7374658E7D31}"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05049CE-E379-4E74-ACEB-B19D93CC5D91}" type="datetimeFigureOut">
              <a:rPr lang="en-US" smtClean="0"/>
              <a:pPr/>
              <a:t>11/12/2015</a:t>
            </a:fld>
            <a:endParaRPr lang="en-US"/>
          </a:p>
        </p:txBody>
      </p:sp>
      <p:sp>
        <p:nvSpPr>
          <p:cNvPr id="12" name="Slide Number Placeholder 11"/>
          <p:cNvSpPr>
            <a:spLocks noGrp="1"/>
          </p:cNvSpPr>
          <p:nvPr>
            <p:ph type="sldNum" sz="quarter" idx="16"/>
          </p:nvPr>
        </p:nvSpPr>
        <p:spPr/>
        <p:txBody>
          <a:bodyPr rtlCol="0"/>
          <a:lstStyle/>
          <a:p>
            <a:fld id="{5BDD85BA-73D0-49F1-9080-7374658E7D31}"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5049CE-E379-4E74-ACEB-B19D93CC5D91}" type="datetimeFigureOut">
              <a:rPr lang="en-US" smtClean="0"/>
              <a:pPr/>
              <a:t>11/12/2015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BDD85BA-73D0-49F1-9080-7374658E7D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049CE-E379-4E74-ACEB-B19D93CC5D91}" type="datetimeFigureOut">
              <a:rPr lang="en-US" smtClean="0"/>
              <a:pPr/>
              <a:t>11/12/2015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BDD85BA-73D0-49F1-9080-7374658E7D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05049CE-E379-4E74-ACEB-B19D93CC5D91}" type="datetimeFigureOut">
              <a:rPr lang="en-US" smtClean="0"/>
              <a:pPr/>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BDD85BA-73D0-49F1-9080-7374658E7D31}"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05049CE-E379-4E74-ACEB-B19D93CC5D91}" type="datetimeFigureOut">
              <a:rPr lang="en-US" smtClean="0"/>
              <a:pPr/>
              <a:t>11/12/2015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BDD85BA-73D0-49F1-9080-7374658E7D31}"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05049CE-E379-4E74-ACEB-B19D93CC5D91}" type="datetimeFigureOut">
              <a:rPr lang="en-US" smtClean="0"/>
              <a:pPr/>
              <a:t>11/12/2015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BDD85BA-73D0-49F1-9080-7374658E7D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0"/>
            <a:ext cx="7772400" cy="3528392"/>
          </a:xfrm>
        </p:spPr>
        <p:txBody>
          <a:bodyPr>
            <a:normAutofit/>
          </a:bodyPr>
          <a:lstStyle/>
          <a:p>
            <a:r>
              <a:rPr lang="en-ZA" sz="5400" dirty="0" smtClean="0">
                <a:solidFill>
                  <a:schemeClr val="accent6">
                    <a:lumMod val="75000"/>
                  </a:schemeClr>
                </a:solidFill>
              </a:rPr>
              <a:t>PRAYING THROUGH THE GATES OF TIME</a:t>
            </a:r>
            <a:endParaRPr lang="en-US" sz="5400" dirty="0">
              <a:solidFill>
                <a:schemeClr val="accent6">
                  <a:lumMod val="75000"/>
                </a:schemeClr>
              </a:solidFill>
            </a:endParaRPr>
          </a:p>
        </p:txBody>
      </p:sp>
      <p:sp>
        <p:nvSpPr>
          <p:cNvPr id="3" name="Subtitle 2"/>
          <p:cNvSpPr>
            <a:spLocks noGrp="1"/>
          </p:cNvSpPr>
          <p:nvPr>
            <p:ph type="subTitle" idx="1"/>
          </p:nvPr>
        </p:nvSpPr>
        <p:spPr>
          <a:xfrm>
            <a:off x="2339752" y="5105400"/>
            <a:ext cx="6480048" cy="1752600"/>
          </a:xfrm>
        </p:spPr>
        <p:txBody>
          <a:bodyPr>
            <a:normAutofit/>
          </a:bodyPr>
          <a:lstStyle/>
          <a:p>
            <a:endParaRPr lang="en-ZA" sz="4000" dirty="0" smtClean="0"/>
          </a:p>
          <a:p>
            <a:r>
              <a:rPr lang="en-ZA" sz="4000" dirty="0" smtClean="0">
                <a:solidFill>
                  <a:schemeClr val="bg1"/>
                </a:solidFill>
              </a:rPr>
              <a:t>Abu </a:t>
            </a:r>
            <a:r>
              <a:rPr lang="en-ZA" sz="4000" dirty="0" err="1" smtClean="0">
                <a:solidFill>
                  <a:schemeClr val="bg1"/>
                </a:solidFill>
              </a:rPr>
              <a:t>Bako</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Gates of the Heavens</a:t>
            </a:r>
            <a:endParaRPr lang="en-US" dirty="0"/>
          </a:p>
        </p:txBody>
      </p:sp>
      <p:sp>
        <p:nvSpPr>
          <p:cNvPr id="3" name="Content Placeholder 2"/>
          <p:cNvSpPr>
            <a:spLocks noGrp="1"/>
          </p:cNvSpPr>
          <p:nvPr>
            <p:ph sz="quarter" idx="1"/>
          </p:nvPr>
        </p:nvSpPr>
        <p:spPr/>
        <p:txBody>
          <a:bodyPr>
            <a:normAutofit lnSpcReduction="10000"/>
          </a:bodyPr>
          <a:lstStyle/>
          <a:p>
            <a:r>
              <a:rPr lang="en-ZA" dirty="0" smtClean="0"/>
              <a:t>The gates of the heavens include the highest heaven, second heaven or the abode of angels, angels themselves, the heavenly hosts, the sun, the moon, the stars, and other aspects of other portions of the universe such as: constellations, planets, bodies of water above the firmament including the Four Winds(Zechariah 2:6; Ezekiel 2:11), etc</a:t>
            </a:r>
          </a:p>
          <a:p>
            <a:r>
              <a:rPr lang="en-ZA" dirty="0" smtClean="0"/>
              <a:t>Everything that we see in the physical realm first happens and is controlled from, the realm of the spirit by opening or closing the gates there.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Gates of the Earth</a:t>
            </a:r>
            <a:endParaRPr lang="en-US" dirty="0"/>
          </a:p>
        </p:txBody>
      </p:sp>
      <p:sp>
        <p:nvSpPr>
          <p:cNvPr id="3" name="Content Placeholder 2"/>
          <p:cNvSpPr>
            <a:spLocks noGrp="1"/>
          </p:cNvSpPr>
          <p:nvPr>
            <p:ph sz="quarter" idx="1"/>
          </p:nvPr>
        </p:nvSpPr>
        <p:spPr/>
        <p:txBody>
          <a:bodyPr/>
          <a:lstStyle/>
          <a:p>
            <a:r>
              <a:rPr lang="en-ZA" dirty="0" smtClean="0"/>
              <a:t>According to Psalms 148:7-13, the gates of the earth include: great see creatures, all ocean depths, lighting and hail, snow and clouds, stormy winds. Also included are mountains and all hills, fruit trees and all cedars, wild animals and all cattle, small creatures and flying birds, kings of the earth and all nations, princes and all rulers on earth, young men and maidens, old men and children.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Gates of Life</a:t>
            </a:r>
            <a:endParaRPr lang="en-US" dirty="0"/>
          </a:p>
        </p:txBody>
      </p:sp>
      <p:sp>
        <p:nvSpPr>
          <p:cNvPr id="3" name="Content Placeholder 2"/>
          <p:cNvSpPr>
            <a:spLocks noGrp="1"/>
          </p:cNvSpPr>
          <p:nvPr>
            <p:ph sz="quarter" idx="1"/>
          </p:nvPr>
        </p:nvSpPr>
        <p:spPr/>
        <p:txBody>
          <a:bodyPr>
            <a:normAutofit fontScale="92500" lnSpcReduction="10000"/>
          </a:bodyPr>
          <a:lstStyle/>
          <a:p>
            <a:r>
              <a:rPr lang="en-ZA" dirty="0" smtClean="0"/>
              <a:t>The gates of life include the Gates of The Spirit; The Gates of The Soul; The Gates of The Body; or the Seven information Gates. The Seven information Gates comprise of our senses, namely our 2 ears for hearing, 2 eyes for seeing, 2 nostrils for smelling, and one mouth for speech and tasting.</a:t>
            </a:r>
          </a:p>
          <a:p>
            <a:r>
              <a:rPr lang="en-ZA" dirty="0" smtClean="0"/>
              <a:t>Apart from the gates mentioned above, other gates of life are the entrance to the various seasons of life, which are namely, birth, childhood, initiations into youth, adulthood, marriage, parenthood, grandparenthood, death.</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Gates of Death</a:t>
            </a:r>
            <a:endParaRPr lang="en-US" dirty="0"/>
          </a:p>
        </p:txBody>
      </p:sp>
      <p:sp>
        <p:nvSpPr>
          <p:cNvPr id="3" name="Content Placeholder 2"/>
          <p:cNvSpPr>
            <a:spLocks noGrp="1"/>
          </p:cNvSpPr>
          <p:nvPr>
            <p:ph sz="quarter" idx="1"/>
          </p:nvPr>
        </p:nvSpPr>
        <p:spPr/>
        <p:txBody>
          <a:bodyPr>
            <a:normAutofit fontScale="92500"/>
          </a:bodyPr>
          <a:lstStyle/>
          <a:p>
            <a:r>
              <a:rPr lang="en-ZA" dirty="0" smtClean="0"/>
              <a:t>The Gates of Death have to do with death, the grave and hell. With regard to the grave, it is illegal to have an encounter with people who are dead. Once a person dies, they can never return in any way or form to life, except resurrection from the dead.</a:t>
            </a:r>
          </a:p>
          <a:p>
            <a:r>
              <a:rPr lang="en-ZA" dirty="0" smtClean="0"/>
              <a:t>Abraham pointed this out to the rich man who wanted Lazarus to be sent back to earth to warn his brothers concerning hell’s woes. Other portions of scripture speak of cords of death(Psalm 18:4-6) and snares of death(Ecclesiastes).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Roads</a:t>
            </a:r>
            <a:endParaRPr lang="en-US" dirty="0"/>
          </a:p>
        </p:txBody>
      </p:sp>
      <p:sp>
        <p:nvSpPr>
          <p:cNvPr id="3" name="Content Placeholder 2"/>
          <p:cNvSpPr>
            <a:spLocks noGrp="1"/>
          </p:cNvSpPr>
          <p:nvPr>
            <p:ph sz="quarter" idx="1"/>
          </p:nvPr>
        </p:nvSpPr>
        <p:spPr/>
        <p:txBody>
          <a:bodyPr/>
          <a:lstStyle/>
          <a:p>
            <a:r>
              <a:rPr lang="en-ZA" dirty="0" smtClean="0"/>
              <a:t>Gates include roads as access points. The entrance point of any road is a gate because it is a port of access to some place for both entry and exit. </a:t>
            </a:r>
          </a:p>
          <a:p>
            <a:r>
              <a:rPr lang="en-ZA" dirty="0" smtClean="0"/>
              <a:t>If we want to go to the most important gate of the City, we have to go to the main entrances or exits of the city, and at cross roads where many gates(roads, rail lines, etc.) connect.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Walls, Frontiers and Boundaries</a:t>
            </a:r>
            <a:endParaRPr lang="en-US" dirty="0"/>
          </a:p>
        </p:txBody>
      </p:sp>
      <p:sp>
        <p:nvSpPr>
          <p:cNvPr id="3" name="Content Placeholder 2"/>
          <p:cNvSpPr>
            <a:spLocks noGrp="1"/>
          </p:cNvSpPr>
          <p:nvPr>
            <p:ph sz="quarter" idx="1"/>
          </p:nvPr>
        </p:nvSpPr>
        <p:spPr/>
        <p:txBody>
          <a:bodyPr/>
          <a:lstStyle/>
          <a:p>
            <a:r>
              <a:rPr lang="en-ZA" dirty="0" smtClean="0"/>
              <a:t>Many times people think that gates are only doors, windows, or main gates to the house. However, Walls, Frontiers like State, Regional, National, and International Boundaries: such as those Territorial waters, Aviation Airspaces, Land Boundaries, etc., are all Gates(Isaiah 62:10-12, Ezekiel 21: 18-27). They are points of entry into territories.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Tribal or Language Gate</a:t>
            </a:r>
            <a:endParaRPr lang="en-US" dirty="0"/>
          </a:p>
        </p:txBody>
      </p:sp>
      <p:sp>
        <p:nvSpPr>
          <p:cNvPr id="3" name="Content Placeholder 2"/>
          <p:cNvSpPr>
            <a:spLocks noGrp="1"/>
          </p:cNvSpPr>
          <p:nvPr>
            <p:ph sz="quarter" idx="1"/>
          </p:nvPr>
        </p:nvSpPr>
        <p:spPr>
          <a:xfrm>
            <a:off x="395536" y="2708920"/>
            <a:ext cx="8153400" cy="2736304"/>
          </a:xfrm>
        </p:spPr>
        <p:txBody>
          <a:bodyPr/>
          <a:lstStyle/>
          <a:p>
            <a:r>
              <a:rPr lang="en-ZA" dirty="0" smtClean="0"/>
              <a:t>Tribes are Gates. Language is also a gate. For example, if somebody came and spoke your language he or she immediately enjoys a special affinity and enters the gates of </a:t>
            </a:r>
            <a:r>
              <a:rPr lang="en-ZA" dirty="0" err="1" smtClean="0"/>
              <a:t>favor</a:t>
            </a:r>
            <a:r>
              <a:rPr lang="en-ZA" dirty="0" smtClean="0"/>
              <a:t> with you.</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Gates of Society</a:t>
            </a:r>
            <a:endParaRPr lang="en-US" dirty="0"/>
          </a:p>
        </p:txBody>
      </p:sp>
      <p:sp>
        <p:nvSpPr>
          <p:cNvPr id="3" name="Content Placeholder 2"/>
          <p:cNvSpPr>
            <a:spLocks noGrp="1"/>
          </p:cNvSpPr>
          <p:nvPr>
            <p:ph sz="quarter" idx="1"/>
          </p:nvPr>
        </p:nvSpPr>
        <p:spPr/>
        <p:txBody>
          <a:bodyPr>
            <a:normAutofit fontScale="92500" lnSpcReduction="20000"/>
          </a:bodyPr>
          <a:lstStyle/>
          <a:p>
            <a:r>
              <a:rPr lang="en-ZA" dirty="0" smtClean="0"/>
              <a:t>The gates of Society are: the family, church/religion, government, economy, business, education, science and technology, the media, and the arts, sports and culture.</a:t>
            </a:r>
          </a:p>
          <a:p>
            <a:r>
              <a:rPr lang="en-ZA" dirty="0" smtClean="0"/>
              <a:t>For example, we came to earth by the gate of the family. Religion is the gate that enables us to relate to God. Government is the gate by which people are organized in a nation. The gates of business offer us opportunities for both domestic and international trade. The gate of media provides an avenue for social </a:t>
            </a:r>
            <a:r>
              <a:rPr lang="en-ZA" dirty="0" err="1" smtClean="0"/>
              <a:t>conscientization</a:t>
            </a:r>
            <a:r>
              <a:rPr lang="en-ZA" dirty="0" smtClean="0"/>
              <a:t>. Educations opens the door for the transfer of knowledge; facts, thoughts, ideas, skills, and values between nations and peoples.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Love of God</a:t>
            </a:r>
            <a:endParaRPr lang="en-US" dirty="0"/>
          </a:p>
        </p:txBody>
      </p:sp>
      <p:sp>
        <p:nvSpPr>
          <p:cNvPr id="3" name="Content Placeholder 2"/>
          <p:cNvSpPr>
            <a:spLocks noGrp="1"/>
          </p:cNvSpPr>
          <p:nvPr>
            <p:ph sz="quarter" idx="1"/>
          </p:nvPr>
        </p:nvSpPr>
        <p:spPr/>
        <p:txBody>
          <a:bodyPr/>
          <a:lstStyle/>
          <a:p>
            <a:r>
              <a:rPr lang="en-ZA" dirty="0" smtClean="0"/>
              <a:t>Through His love, God gave us access to Himself.</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Jesus Christ</a:t>
            </a:r>
            <a:endParaRPr lang="en-US" dirty="0"/>
          </a:p>
        </p:txBody>
      </p:sp>
      <p:sp>
        <p:nvSpPr>
          <p:cNvPr id="3" name="Content Placeholder 2"/>
          <p:cNvSpPr>
            <a:spLocks noGrp="1"/>
          </p:cNvSpPr>
          <p:nvPr>
            <p:ph sz="quarter" idx="1"/>
          </p:nvPr>
        </p:nvSpPr>
        <p:spPr/>
        <p:txBody>
          <a:bodyPr/>
          <a:lstStyle/>
          <a:p>
            <a:r>
              <a:rPr lang="en-ZA" dirty="0" smtClean="0"/>
              <a:t>The most important gate of all is Jesus Christ. He described Himself as the gate(</a:t>
            </a:r>
            <a:r>
              <a:rPr lang="en-ZA" dirty="0" err="1" smtClean="0"/>
              <a:t>Joh</a:t>
            </a:r>
            <a:r>
              <a:rPr lang="en-ZA" dirty="0" smtClean="0"/>
              <a:t> 10:7). You want access to life? He is the gate(</a:t>
            </a:r>
            <a:r>
              <a:rPr lang="en-ZA" dirty="0" err="1" smtClean="0"/>
              <a:t>Joh</a:t>
            </a:r>
            <a:r>
              <a:rPr lang="en-ZA" dirty="0" smtClean="0"/>
              <a:t> 6:53). You want to reach the Father? Jesus said He is the way(</a:t>
            </a:r>
            <a:r>
              <a:rPr lang="en-ZA" dirty="0" err="1" smtClean="0"/>
              <a:t>Joh</a:t>
            </a:r>
            <a:r>
              <a:rPr lang="en-ZA" dirty="0" smtClean="0"/>
              <a:t> 14:6); You want access to heaven? You cannot enter except through the Son. You want the love of God? Jesus is the gate to that love(</a:t>
            </a:r>
            <a:r>
              <a:rPr lang="en-ZA" dirty="0" err="1" smtClean="0"/>
              <a:t>Joh</a:t>
            </a:r>
            <a:r>
              <a:rPr lang="en-ZA" dirty="0" smtClean="0"/>
              <a:t> 3:16)</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772816"/>
            <a:ext cx="8153400" cy="990600"/>
          </a:xfrm>
        </p:spPr>
        <p:txBody>
          <a:bodyPr>
            <a:noAutofit/>
          </a:bodyPr>
          <a:lstStyle/>
          <a:p>
            <a:r>
              <a:rPr lang="en-ZA" sz="4800" dirty="0" smtClean="0"/>
              <a:t>PRAYING FOR THE GATES @ THE WATCHES</a:t>
            </a:r>
            <a:endParaRPr lang="en-US" sz="4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Gates of Time</a:t>
            </a:r>
            <a:endParaRPr lang="en-US" dirty="0"/>
          </a:p>
        </p:txBody>
      </p:sp>
      <p:sp>
        <p:nvSpPr>
          <p:cNvPr id="3" name="Content Placeholder 2"/>
          <p:cNvSpPr>
            <a:spLocks noGrp="1"/>
          </p:cNvSpPr>
          <p:nvPr>
            <p:ph sz="quarter" idx="1"/>
          </p:nvPr>
        </p:nvSpPr>
        <p:spPr/>
        <p:txBody>
          <a:bodyPr/>
          <a:lstStyle/>
          <a:p>
            <a:r>
              <a:rPr lang="en-ZA" dirty="0" smtClean="0"/>
              <a:t>Gates of time comprise of moments, seconds, minutes, hours, watches, days, weeks, months, years etc. Everything is controlled and measured by time.</a:t>
            </a:r>
          </a:p>
          <a:p>
            <a:r>
              <a:rPr lang="en-ZA" dirty="0" smtClean="0"/>
              <a:t>Whoever controls time controls everything. Remember that time has to do with your life. That is the raw material that you have been given in order to </a:t>
            </a:r>
            <a:r>
              <a:rPr lang="en-ZA" dirty="0" err="1" smtClean="0"/>
              <a:t>fulfill</a:t>
            </a:r>
            <a:r>
              <a:rPr lang="en-ZA" dirty="0" smtClean="0"/>
              <a:t> God’s purpose in – your lifetime.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The Eight Gates of Society – Night Watches</a:t>
            </a:r>
            <a:endParaRPr lang="en-US" dirty="0"/>
          </a:p>
        </p:txBody>
      </p:sp>
      <p:sp>
        <p:nvSpPr>
          <p:cNvPr id="3" name="Content Placeholder 2"/>
          <p:cNvSpPr>
            <a:spLocks noGrp="1"/>
          </p:cNvSpPr>
          <p:nvPr>
            <p:ph sz="quarter" idx="1"/>
          </p:nvPr>
        </p:nvSpPr>
        <p:spPr/>
        <p:txBody>
          <a:bodyPr>
            <a:normAutofit fontScale="92500" lnSpcReduction="20000"/>
          </a:bodyPr>
          <a:lstStyle/>
          <a:p>
            <a:r>
              <a:rPr lang="en-ZA" b="1" dirty="0" smtClean="0"/>
              <a:t>1</a:t>
            </a:r>
            <a:r>
              <a:rPr lang="en-ZA" b="1" baseline="30000" dirty="0" smtClean="0"/>
              <a:t>st</a:t>
            </a:r>
            <a:r>
              <a:rPr lang="en-ZA" b="1" dirty="0" smtClean="0"/>
              <a:t> Watch: Family Gate</a:t>
            </a:r>
            <a:r>
              <a:rPr lang="en-US" b="1" dirty="0" smtClean="0"/>
              <a:t> – </a:t>
            </a:r>
            <a:r>
              <a:rPr lang="en-US" dirty="0" smtClean="0"/>
              <a:t>This is the time for covenants. The first gate of society is family.</a:t>
            </a:r>
          </a:p>
          <a:p>
            <a:pPr>
              <a:buNone/>
            </a:pPr>
            <a:r>
              <a:rPr lang="en-ZA" b="1" dirty="0" smtClean="0"/>
              <a:t>	</a:t>
            </a:r>
            <a:r>
              <a:rPr lang="en-ZA" dirty="0" smtClean="0"/>
              <a:t>The foundation of any society is the family. When families are aligned to God and follow after righteous patterns, it reflects on the society.</a:t>
            </a:r>
          </a:p>
          <a:p>
            <a:pPr>
              <a:buNone/>
            </a:pPr>
            <a:r>
              <a:rPr lang="en-ZA" dirty="0" smtClean="0"/>
              <a:t>	If you want to see any society collapsing, watch the collapse of the family system. The family gate is the most important gate of life. Everyone on the planet must come through one of family or another. When we get it right at this foundational gate then all other gate will be right. Thus this becomes gate where prayer for family should be reinforced effectively.  </a:t>
            </a:r>
            <a:endParaRPr lang="en-ZA"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2</a:t>
            </a:r>
            <a:r>
              <a:rPr lang="en-ZA" baseline="30000" dirty="0" smtClean="0"/>
              <a:t>nd</a:t>
            </a:r>
            <a:r>
              <a:rPr lang="en-ZA" dirty="0" smtClean="0"/>
              <a:t> Watch - Belief system Gate</a:t>
            </a:r>
            <a:endParaRPr lang="en-US" dirty="0"/>
          </a:p>
        </p:txBody>
      </p:sp>
      <p:sp>
        <p:nvSpPr>
          <p:cNvPr id="3" name="Content Placeholder 2"/>
          <p:cNvSpPr>
            <a:spLocks noGrp="1"/>
          </p:cNvSpPr>
          <p:nvPr>
            <p:ph sz="quarter" idx="1"/>
          </p:nvPr>
        </p:nvSpPr>
        <p:spPr/>
        <p:txBody>
          <a:bodyPr/>
          <a:lstStyle/>
          <a:p>
            <a:r>
              <a:rPr lang="en-ZA" dirty="0" smtClean="0"/>
              <a:t>The belief system gate is the second most important gate of society. The way an individual or people group is going to either fulfil their purpose and maximize their potentials, or fail to do so, depends on their belief system. One cannot choose the family gate which we come through, but you can choose the kind of belief system you will follow. Ask the Lord to come and man the gate of the belief system of your family, the church and nation.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a:t>
            </a:r>
            <a:r>
              <a:rPr lang="en-ZA" baseline="30000" dirty="0" smtClean="0"/>
              <a:t>rd</a:t>
            </a:r>
            <a:r>
              <a:rPr lang="en-ZA" dirty="0" smtClean="0"/>
              <a:t> Watch – Government Governance and Leadership Gate</a:t>
            </a:r>
            <a:endParaRPr lang="en-US" dirty="0"/>
          </a:p>
        </p:txBody>
      </p:sp>
      <p:sp>
        <p:nvSpPr>
          <p:cNvPr id="3" name="Content Placeholder 2"/>
          <p:cNvSpPr>
            <a:spLocks noGrp="1"/>
          </p:cNvSpPr>
          <p:nvPr>
            <p:ph sz="quarter" idx="1"/>
          </p:nvPr>
        </p:nvSpPr>
        <p:spPr/>
        <p:txBody>
          <a:bodyPr>
            <a:normAutofit fontScale="85000" lnSpcReduction="20000"/>
          </a:bodyPr>
          <a:lstStyle/>
          <a:p>
            <a:r>
              <a:rPr lang="en-ZA" dirty="0" smtClean="0"/>
              <a:t>This is the third watch of the night and one of the most important times to keep watch. This is a special time for our government, overruling human decrees. (Exodus 12-14)</a:t>
            </a:r>
          </a:p>
          <a:p>
            <a:r>
              <a:rPr lang="en-ZA" dirty="0" smtClean="0"/>
              <a:t>As you pray for the Government Governance and Leadership sector, you will include the traditional or tribal governments. Also write down the specific departments, ministries where specific challenges are known to be happening. Mention location and people. As you pray, remember you are not dealing with flesh and blood personalities but the spirit that they have allowed themselves to be controlled by. So do not pray in, pray out, or rebuke people but the specific spirit that is causing them to bring poor governance.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4</a:t>
            </a:r>
            <a:r>
              <a:rPr lang="en-ZA" baseline="30000" dirty="0" smtClean="0"/>
              <a:t>th</a:t>
            </a:r>
            <a:r>
              <a:rPr lang="en-ZA" dirty="0" smtClean="0"/>
              <a:t> Watch – Business and Economy Gate</a:t>
            </a:r>
            <a:endParaRPr lang="en-US" dirty="0"/>
          </a:p>
        </p:txBody>
      </p:sp>
      <p:sp>
        <p:nvSpPr>
          <p:cNvPr id="3" name="Content Placeholder 2"/>
          <p:cNvSpPr>
            <a:spLocks noGrp="1"/>
          </p:cNvSpPr>
          <p:nvPr>
            <p:ph sz="quarter" idx="1"/>
          </p:nvPr>
        </p:nvSpPr>
        <p:spPr/>
        <p:txBody>
          <a:bodyPr>
            <a:normAutofit fontScale="92500"/>
          </a:bodyPr>
          <a:lstStyle/>
          <a:p>
            <a:r>
              <a:rPr lang="en-ZA" dirty="0" smtClean="0"/>
              <a:t>This is a special time for divine judgements.</a:t>
            </a:r>
          </a:p>
          <a:p>
            <a:r>
              <a:rPr lang="en-ZA" dirty="0" smtClean="0"/>
              <a:t>This is the last watch of the night. This fourth watch is always important because this is the last lap of the night race. This watch is the time that these satanic agents who went out to perform their activities are returning  back to their bases. This is the time the devil and his cohorts are running back home so that they are not caught. This is the time to release judgement on the wicked, who remain stiff necked after many warnings and rebukes in line with Proverbs 29:1</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Day Watches – 1</a:t>
            </a:r>
            <a:r>
              <a:rPr lang="en-ZA" baseline="30000" dirty="0" smtClean="0"/>
              <a:t>st</a:t>
            </a:r>
            <a:r>
              <a:rPr lang="en-ZA" dirty="0" smtClean="0"/>
              <a:t> Watch: Education</a:t>
            </a:r>
            <a:endParaRPr lang="en-US" dirty="0"/>
          </a:p>
        </p:txBody>
      </p:sp>
      <p:sp>
        <p:nvSpPr>
          <p:cNvPr id="3" name="Content Placeholder 2"/>
          <p:cNvSpPr>
            <a:spLocks noGrp="1"/>
          </p:cNvSpPr>
          <p:nvPr>
            <p:ph sz="quarter" idx="1"/>
          </p:nvPr>
        </p:nvSpPr>
        <p:spPr/>
        <p:txBody>
          <a:bodyPr/>
          <a:lstStyle/>
          <a:p>
            <a:r>
              <a:rPr lang="en-ZA" dirty="0" smtClean="0"/>
              <a:t>This is the first watch of the day. This is the watch for the beginning of sunrise.</a:t>
            </a:r>
          </a:p>
          <a:p>
            <a:r>
              <a:rPr lang="en-ZA" dirty="0" smtClean="0"/>
              <a:t>The spiritual significance of sunrise is having Jesus Christ the King of kings and the Lord of lords rise over us. Instruct the sun that, as it rises over people, it should accurately represent Jesus Christ the sun of righteousness and bring healings for the soul: the heart, emotions, minds, bodies, families, relationships, marriages in our land.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2</a:t>
            </a:r>
            <a:r>
              <a:rPr lang="en-ZA" baseline="30000" dirty="0" smtClean="0"/>
              <a:t>nd</a:t>
            </a:r>
            <a:r>
              <a:rPr lang="en-ZA" dirty="0" smtClean="0"/>
              <a:t> Watch – Science and Technology</a:t>
            </a:r>
            <a:endParaRPr lang="en-US" dirty="0"/>
          </a:p>
        </p:txBody>
      </p:sp>
      <p:sp>
        <p:nvSpPr>
          <p:cNvPr id="3" name="Content Placeholder 2"/>
          <p:cNvSpPr>
            <a:spLocks noGrp="1"/>
          </p:cNvSpPr>
          <p:nvPr>
            <p:ph sz="quarter" idx="1"/>
          </p:nvPr>
        </p:nvSpPr>
        <p:spPr/>
        <p:txBody>
          <a:bodyPr/>
          <a:lstStyle/>
          <a:p>
            <a:r>
              <a:rPr lang="en-ZA" dirty="0" smtClean="0"/>
              <a:t>This is the time of harvest – the fields are white and the potential is great for harvesting souls into the Kingdom</a:t>
            </a:r>
          </a:p>
          <a:p>
            <a:r>
              <a:rPr lang="en-ZA" dirty="0" smtClean="0"/>
              <a:t>It is an important watch to focus on scientific and technological advancement. The 6</a:t>
            </a:r>
            <a:r>
              <a:rPr lang="en-ZA" baseline="30000" dirty="0" smtClean="0"/>
              <a:t>th</a:t>
            </a:r>
            <a:r>
              <a:rPr lang="en-ZA" dirty="0" smtClean="0"/>
              <a:t> gate is one which has to do with a lot of work activity which involves harnessing the potentials of creation, subduing them, utilising them and producing that which will improve the quality of life.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3</a:t>
            </a:r>
            <a:r>
              <a:rPr lang="en-ZA" baseline="30000" dirty="0" smtClean="0"/>
              <a:t>rd</a:t>
            </a:r>
            <a:r>
              <a:rPr lang="en-ZA" dirty="0" smtClean="0"/>
              <a:t> Watch – Media Gate</a:t>
            </a:r>
            <a:endParaRPr lang="en-US" dirty="0"/>
          </a:p>
        </p:txBody>
      </p:sp>
      <p:sp>
        <p:nvSpPr>
          <p:cNvPr id="3" name="Content Placeholder 2"/>
          <p:cNvSpPr>
            <a:spLocks noGrp="1"/>
          </p:cNvSpPr>
          <p:nvPr>
            <p:ph sz="quarter" idx="1"/>
          </p:nvPr>
        </p:nvSpPr>
        <p:spPr/>
        <p:txBody>
          <a:bodyPr>
            <a:normAutofit fontScale="92500" lnSpcReduction="20000"/>
          </a:bodyPr>
          <a:lstStyle/>
          <a:p>
            <a:r>
              <a:rPr lang="en-ZA" dirty="0" smtClean="0"/>
              <a:t>12 Noon is referred to as the fullness of the day. This is the time of full illumination. The media gate is aptly prayed for at this watch. The media in any society is the “all seeing eye”. They are responsible to broadcast and bring out to light whatever is otherwise unknown to the public.</a:t>
            </a:r>
          </a:p>
          <a:p>
            <a:r>
              <a:rPr lang="en-ZA" dirty="0" smtClean="0"/>
              <a:t>It is the time to pray to dwell in the secret place of the Most High, abiding under the shadow of The Almighty, and making the Most High you habitation. It is also time of exercising your God-given dominion operating in love and letting your light shine brighter and brighter until the full light of day is attained.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4</a:t>
            </a:r>
            <a:r>
              <a:rPr lang="en-ZA" baseline="30000" dirty="0" smtClean="0"/>
              <a:t>th</a:t>
            </a:r>
            <a:r>
              <a:rPr lang="en-ZA" dirty="0" smtClean="0"/>
              <a:t> Watch – Arts, Sports and Culture</a:t>
            </a:r>
            <a:endParaRPr lang="en-US" dirty="0"/>
          </a:p>
        </p:txBody>
      </p:sp>
      <p:sp>
        <p:nvSpPr>
          <p:cNvPr id="3" name="Content Placeholder 2"/>
          <p:cNvSpPr>
            <a:spLocks noGrp="1"/>
          </p:cNvSpPr>
          <p:nvPr>
            <p:ph sz="quarter" idx="1"/>
          </p:nvPr>
        </p:nvSpPr>
        <p:spPr/>
        <p:txBody>
          <a:bodyPr>
            <a:normAutofit fontScale="92500"/>
          </a:bodyPr>
          <a:lstStyle/>
          <a:p>
            <a:r>
              <a:rPr lang="en-ZA" dirty="0" smtClean="0"/>
              <a:t>This is an important watch which ushers in and begins what is referred to in a number of scriptures to change/shape history and remove every limiting factor in the place of prayer. It is the hour of covenant and triumphant glory.</a:t>
            </a:r>
          </a:p>
          <a:p>
            <a:r>
              <a:rPr lang="en-ZA" dirty="0" smtClean="0"/>
              <a:t>This is the time when Jesus said it is finished. At 3pm Jesus gave up the Ghost. Jesus went through 6 hours of suffering for the deliverance of humankind  and the universe. Pray for deliverance during this watch it is also a time for miraculous, and angelic visitation.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smtClean="0"/>
              <a:t>PART 1:</a:t>
            </a:r>
            <a:endParaRPr lang="en-US" dirty="0"/>
          </a:p>
        </p:txBody>
      </p:sp>
      <p:sp>
        <p:nvSpPr>
          <p:cNvPr id="6" name="Text Placeholder 5"/>
          <p:cNvSpPr>
            <a:spLocks noGrp="1"/>
          </p:cNvSpPr>
          <p:nvPr>
            <p:ph type="body" idx="2"/>
          </p:nvPr>
        </p:nvSpPr>
        <p:spPr>
          <a:xfrm>
            <a:off x="395536" y="1752600"/>
            <a:ext cx="1656184" cy="4343400"/>
          </a:xfrm>
        </p:spPr>
        <p:txBody>
          <a:bodyPr>
            <a:normAutofit/>
          </a:bodyPr>
          <a:lstStyle/>
          <a:p>
            <a:r>
              <a:rPr lang="en-ZA" sz="3200" dirty="0" smtClean="0"/>
              <a:t>Night</a:t>
            </a:r>
            <a:r>
              <a:rPr lang="en-ZA" sz="3000" dirty="0" smtClean="0"/>
              <a:t> Watches</a:t>
            </a:r>
            <a:endParaRPr lang="en-US" sz="3000" dirty="0"/>
          </a:p>
        </p:txBody>
      </p:sp>
      <p:sp>
        <p:nvSpPr>
          <p:cNvPr id="5" name="Content Placeholder 4"/>
          <p:cNvSpPr>
            <a:spLocks noGrp="1"/>
          </p:cNvSpPr>
          <p:nvPr>
            <p:ph sz="quarter" idx="1"/>
          </p:nvPr>
        </p:nvSpPr>
        <p:spPr>
          <a:xfrm>
            <a:off x="2195736" y="1752600"/>
            <a:ext cx="6768752" cy="4419600"/>
          </a:xfrm>
        </p:spPr>
        <p:txBody>
          <a:bodyPr>
            <a:normAutofit/>
          </a:bodyPr>
          <a:lstStyle/>
          <a:p>
            <a:r>
              <a:rPr lang="en-ZA" sz="2800" dirty="0" smtClean="0"/>
              <a:t>1</a:t>
            </a:r>
            <a:r>
              <a:rPr lang="en-ZA" sz="2800" baseline="30000" dirty="0" smtClean="0"/>
              <a:t>st</a:t>
            </a:r>
            <a:r>
              <a:rPr lang="en-ZA" sz="2800" dirty="0" smtClean="0"/>
              <a:t> Watch 6.00pm-9.00pm Family Gate</a:t>
            </a:r>
          </a:p>
          <a:p>
            <a:r>
              <a:rPr lang="en-ZA" sz="2800" dirty="0" smtClean="0"/>
              <a:t>2</a:t>
            </a:r>
            <a:r>
              <a:rPr lang="en-ZA" sz="2800" baseline="30000" dirty="0" smtClean="0"/>
              <a:t>nd</a:t>
            </a:r>
            <a:r>
              <a:rPr lang="en-ZA" sz="2800" dirty="0" smtClean="0"/>
              <a:t> Watch 9.00pm-12.00am Belief system Gate</a:t>
            </a:r>
          </a:p>
          <a:p>
            <a:r>
              <a:rPr lang="en-ZA" sz="2800" dirty="0" smtClean="0"/>
              <a:t>3</a:t>
            </a:r>
            <a:r>
              <a:rPr lang="en-ZA" sz="2800" baseline="30000" dirty="0" smtClean="0"/>
              <a:t>rd</a:t>
            </a:r>
            <a:r>
              <a:rPr lang="en-ZA" sz="2800" dirty="0" smtClean="0"/>
              <a:t> Watch 12.00mn-3.00am Government Governance &amp; Leadership Gate</a:t>
            </a:r>
          </a:p>
          <a:p>
            <a:r>
              <a:rPr lang="en-ZA" sz="2800" dirty="0" smtClean="0"/>
              <a:t>4</a:t>
            </a:r>
            <a:r>
              <a:rPr lang="en-ZA" sz="2800" baseline="30000" dirty="0" smtClean="0"/>
              <a:t>th</a:t>
            </a:r>
            <a:r>
              <a:rPr lang="en-ZA" sz="2800" dirty="0" smtClean="0"/>
              <a:t> Watch 3.00am-6.00am Economy Gate</a:t>
            </a:r>
          </a:p>
          <a:p>
            <a:endParaRPr lang="en-US" sz="2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PART 2:</a:t>
            </a:r>
            <a:endParaRPr lang="en-US" dirty="0"/>
          </a:p>
        </p:txBody>
      </p:sp>
      <p:sp>
        <p:nvSpPr>
          <p:cNvPr id="3" name="Text Placeholder 2"/>
          <p:cNvSpPr>
            <a:spLocks noGrp="1"/>
          </p:cNvSpPr>
          <p:nvPr>
            <p:ph type="body" idx="2"/>
          </p:nvPr>
        </p:nvSpPr>
        <p:spPr>
          <a:xfrm>
            <a:off x="467544" y="1752600"/>
            <a:ext cx="1656184" cy="4343400"/>
          </a:xfrm>
        </p:spPr>
        <p:txBody>
          <a:bodyPr>
            <a:normAutofit/>
          </a:bodyPr>
          <a:lstStyle/>
          <a:p>
            <a:r>
              <a:rPr lang="en-ZA" sz="3000" dirty="0" smtClean="0"/>
              <a:t>Day Watches</a:t>
            </a:r>
            <a:endParaRPr lang="en-US" sz="3000" dirty="0"/>
          </a:p>
        </p:txBody>
      </p:sp>
      <p:sp>
        <p:nvSpPr>
          <p:cNvPr id="4" name="Content Placeholder 3"/>
          <p:cNvSpPr>
            <a:spLocks noGrp="1"/>
          </p:cNvSpPr>
          <p:nvPr>
            <p:ph sz="quarter" idx="1"/>
          </p:nvPr>
        </p:nvSpPr>
        <p:spPr/>
        <p:txBody>
          <a:bodyPr/>
          <a:lstStyle/>
          <a:p>
            <a:r>
              <a:rPr lang="en-ZA" dirty="0" smtClean="0"/>
              <a:t>1</a:t>
            </a:r>
            <a:r>
              <a:rPr lang="en-ZA" baseline="30000" dirty="0" smtClean="0"/>
              <a:t>st</a:t>
            </a:r>
            <a:r>
              <a:rPr lang="en-ZA" dirty="0" smtClean="0"/>
              <a:t> Watch 6.00am-9.00am Education Gate</a:t>
            </a:r>
          </a:p>
          <a:p>
            <a:r>
              <a:rPr lang="en-ZA" dirty="0" smtClean="0"/>
              <a:t>2</a:t>
            </a:r>
            <a:r>
              <a:rPr lang="en-ZA" baseline="30000" dirty="0" smtClean="0"/>
              <a:t>nd</a:t>
            </a:r>
            <a:r>
              <a:rPr lang="en-ZA" dirty="0" smtClean="0"/>
              <a:t> Watch 9.00am-12 Noon (midday) Science &amp; Technology Gate </a:t>
            </a:r>
          </a:p>
          <a:p>
            <a:r>
              <a:rPr lang="en-ZA" dirty="0" smtClean="0"/>
              <a:t>3</a:t>
            </a:r>
            <a:r>
              <a:rPr lang="en-ZA" baseline="30000" dirty="0" smtClean="0"/>
              <a:t>rd</a:t>
            </a:r>
            <a:r>
              <a:rPr lang="en-ZA" dirty="0" smtClean="0"/>
              <a:t> Watch 12 Noon (midday)-3.00pm Media Gate</a:t>
            </a:r>
          </a:p>
          <a:p>
            <a:r>
              <a:rPr lang="en-ZA" dirty="0" smtClean="0"/>
              <a:t>4</a:t>
            </a:r>
            <a:r>
              <a:rPr lang="en-ZA" baseline="30000" dirty="0" smtClean="0"/>
              <a:t>th</a:t>
            </a:r>
            <a:r>
              <a:rPr lang="en-ZA" dirty="0" smtClean="0"/>
              <a:t> Watch 3.00pm-6.00pm Arts Sport &amp; Culture Gate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1560" y="188640"/>
            <a:ext cx="8153400" cy="1040160"/>
          </a:xfrm>
        </p:spPr>
        <p:txBody>
          <a:bodyPr>
            <a:normAutofit fontScale="90000"/>
          </a:bodyPr>
          <a:lstStyle/>
          <a:p>
            <a:r>
              <a:rPr lang="en-ZA" dirty="0" smtClean="0"/>
              <a:t>God’s Purpose for the Church</a:t>
            </a:r>
            <a:br>
              <a:rPr lang="en-ZA" dirty="0" smtClean="0"/>
            </a:br>
            <a:r>
              <a:rPr lang="en-ZA" sz="3600" dirty="0" smtClean="0"/>
              <a:t>(Matthew 16:16-19)</a:t>
            </a:r>
            <a:endParaRPr lang="en-US" sz="3600" dirty="0"/>
          </a:p>
        </p:txBody>
      </p:sp>
      <p:sp>
        <p:nvSpPr>
          <p:cNvPr id="6" name="Content Placeholder 5"/>
          <p:cNvSpPr>
            <a:spLocks noGrp="1"/>
          </p:cNvSpPr>
          <p:nvPr>
            <p:ph sz="quarter" idx="1"/>
          </p:nvPr>
        </p:nvSpPr>
        <p:spPr>
          <a:xfrm>
            <a:off x="539552" y="1628800"/>
            <a:ext cx="8153400" cy="4495800"/>
          </a:xfrm>
        </p:spPr>
        <p:txBody>
          <a:bodyPr>
            <a:normAutofit/>
          </a:bodyPr>
          <a:lstStyle/>
          <a:p>
            <a:r>
              <a:rPr lang="en-ZA" sz="3000" dirty="0" smtClean="0"/>
              <a:t>God’s Purpose for the Church is to possess the gates of the Kingdom of God including the gates of the prison houses such as hell and all rebel territories currently under enemy control. As in Matthew 16:16-19 Jesus said,”…upon this rock I will build my Church; and the gates of hell shall not prevail against it…and I’ll give you the keys of the kingdom…”</a:t>
            </a:r>
            <a:endParaRPr lang="en-US" sz="3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What is a Gate?</a:t>
            </a:r>
            <a:endParaRPr lang="en-US" dirty="0"/>
          </a:p>
        </p:txBody>
      </p:sp>
      <p:sp>
        <p:nvSpPr>
          <p:cNvPr id="3" name="Content Placeholder 2"/>
          <p:cNvSpPr>
            <a:spLocks noGrp="1"/>
          </p:cNvSpPr>
          <p:nvPr>
            <p:ph sz="quarter" idx="1"/>
          </p:nvPr>
        </p:nvSpPr>
        <p:spPr>
          <a:xfrm>
            <a:off x="539552" y="1628800"/>
            <a:ext cx="8153400" cy="5040560"/>
          </a:xfrm>
        </p:spPr>
        <p:txBody>
          <a:bodyPr>
            <a:normAutofit lnSpcReduction="10000"/>
          </a:bodyPr>
          <a:lstStyle/>
          <a:p>
            <a:r>
              <a:rPr lang="en-ZA" sz="2400" dirty="0" smtClean="0"/>
              <a:t>A gate is any port of access used for the purpose of both entry and exit. These ports of access could be in the spiritual realm, the realm of the soul, or the realm of the physical. They could be visible or invisible and we ought to know how to deal with these gates. </a:t>
            </a:r>
          </a:p>
          <a:p>
            <a:r>
              <a:rPr lang="en-ZA" sz="2400" dirty="0" smtClean="0"/>
              <a:t>Any point of contact that is used for the purpose of gaining access to you or giving you access, whether it is in the spirit, soul and physical realm, or the realm of the unseen world is a gate.</a:t>
            </a:r>
          </a:p>
          <a:p>
            <a:r>
              <a:rPr lang="en-ZA" sz="2400" dirty="0" smtClean="0"/>
              <a:t>Our hearts, our eyes, our mouths, our ears, our feet and our hands are all gates. Television sets, telephones, radio sets, computers are all gates since they serve as ports of access.</a:t>
            </a:r>
          </a:p>
          <a:p>
            <a:r>
              <a:rPr lang="en-ZA" sz="2400" dirty="0" smtClean="0"/>
              <a:t>Since gates are not only physical: you might not always need to enter a gate literally or physically.</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539552" y="2420888"/>
            <a:ext cx="7992888" cy="984885"/>
          </a:xfrm>
          <a:prstGeom prst="rect">
            <a:avLst/>
          </a:prstGeom>
          <a:noFill/>
        </p:spPr>
        <p:txBody>
          <a:bodyPr wrap="square" rtlCol="0">
            <a:spAutoFit/>
          </a:bodyPr>
          <a:lstStyle/>
          <a:p>
            <a:endParaRPr lang="en-ZA" sz="2000" dirty="0" smtClean="0"/>
          </a:p>
          <a:p>
            <a:pPr>
              <a:buFont typeface="Wingdings" pitchFamily="2" charset="2"/>
              <a:buChar char="q"/>
            </a:pPr>
            <a:endParaRPr lang="en-ZA" sz="2000" b="1" dirty="0" smtClean="0"/>
          </a:p>
          <a:p>
            <a:endParaRPr lang="en-US" dirty="0"/>
          </a:p>
        </p:txBody>
      </p:sp>
      <p:sp>
        <p:nvSpPr>
          <p:cNvPr id="21" name="Title 20"/>
          <p:cNvSpPr>
            <a:spLocks noGrp="1"/>
          </p:cNvSpPr>
          <p:nvPr>
            <p:ph type="title"/>
          </p:nvPr>
        </p:nvSpPr>
        <p:spPr/>
        <p:txBody>
          <a:bodyPr/>
          <a:lstStyle/>
          <a:p>
            <a:r>
              <a:rPr lang="en-ZA" dirty="0" smtClean="0"/>
              <a:t>What is a Gate?</a:t>
            </a:r>
            <a:endParaRPr lang="en-US" dirty="0"/>
          </a:p>
        </p:txBody>
      </p:sp>
      <p:sp>
        <p:nvSpPr>
          <p:cNvPr id="22" name="Content Placeholder 21"/>
          <p:cNvSpPr>
            <a:spLocks noGrp="1"/>
          </p:cNvSpPr>
          <p:nvPr>
            <p:ph sz="quarter" idx="1"/>
          </p:nvPr>
        </p:nvSpPr>
        <p:spPr/>
        <p:txBody>
          <a:bodyPr>
            <a:normAutofit fontScale="77500" lnSpcReduction="20000"/>
          </a:bodyPr>
          <a:lstStyle/>
          <a:p>
            <a:pPr>
              <a:buFont typeface="Wingdings" pitchFamily="2" charset="2"/>
              <a:buChar char="q"/>
            </a:pPr>
            <a:r>
              <a:rPr lang="en-ZA" dirty="0" smtClean="0"/>
              <a:t> </a:t>
            </a:r>
            <a:r>
              <a:rPr lang="en-ZA" b="1" dirty="0" smtClean="0"/>
              <a:t>Gates are Immigration Posts</a:t>
            </a:r>
          </a:p>
          <a:p>
            <a:pPr>
              <a:buNone/>
            </a:pPr>
            <a:r>
              <a:rPr lang="en-ZA" dirty="0" smtClean="0"/>
              <a:t>	This is where your entry into nations will be allowed or disallowed. There are always immigration officers. These could be angels, men or other parts of creation. (Daniel 10:12-21, Cf. Matthew 28:2, Joshua 20:4-6)</a:t>
            </a:r>
          </a:p>
          <a:p>
            <a:pPr>
              <a:buFont typeface="Wingdings" pitchFamily="2" charset="2"/>
              <a:buChar char="q"/>
            </a:pPr>
            <a:r>
              <a:rPr lang="en-ZA" b="1" dirty="0" smtClean="0"/>
              <a:t>Gates are also Security Check Points </a:t>
            </a:r>
            <a:r>
              <a:rPr lang="en-ZA" dirty="0" smtClean="0"/>
              <a:t>as seen in Esther 2:21, Isaiah 28:5&amp;6, (Joshua 8), Judges 9:52 &amp; 53, 2Kings 6, (Mark 1:33-37 cf. Psalm 101:8) see Daniel 10:12&amp;13. It means if there are coup </a:t>
            </a:r>
            <a:r>
              <a:rPr lang="en-ZA" dirty="0" err="1" smtClean="0"/>
              <a:t>d’etats</a:t>
            </a:r>
            <a:r>
              <a:rPr lang="en-ZA" dirty="0" smtClean="0"/>
              <a:t> being planned, you could easily detect that.</a:t>
            </a:r>
          </a:p>
          <a:p>
            <a:pPr>
              <a:buFont typeface="Wingdings" pitchFamily="2" charset="2"/>
              <a:buChar char="q"/>
            </a:pPr>
            <a:r>
              <a:rPr lang="en-ZA" b="1" dirty="0" smtClean="0"/>
              <a:t>Gates are Embassies, </a:t>
            </a:r>
            <a:r>
              <a:rPr lang="en-ZA" dirty="0" smtClean="0"/>
              <a:t>where you go to get a visa and the ambassadors reside and visit their home country from time to time. Ezekiel 8:14(44:3), Daniel 2:48&amp;49, Matthew 16:18-20</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What is a Gate?</a:t>
            </a:r>
            <a:endParaRPr lang="en-US" dirty="0"/>
          </a:p>
        </p:txBody>
      </p:sp>
      <p:sp>
        <p:nvSpPr>
          <p:cNvPr id="5" name="Content Placeholder 4"/>
          <p:cNvSpPr>
            <a:spLocks noGrp="1"/>
          </p:cNvSpPr>
          <p:nvPr>
            <p:ph sz="quarter" idx="1"/>
          </p:nvPr>
        </p:nvSpPr>
        <p:spPr/>
        <p:txBody>
          <a:bodyPr>
            <a:normAutofit fontScale="70000" lnSpcReduction="20000"/>
          </a:bodyPr>
          <a:lstStyle/>
          <a:p>
            <a:pPr>
              <a:buFont typeface="Wingdings" pitchFamily="2" charset="2"/>
              <a:buChar char="q"/>
            </a:pPr>
            <a:r>
              <a:rPr lang="en-ZA" b="1" dirty="0" smtClean="0"/>
              <a:t>Gates are Decision Making Places</a:t>
            </a:r>
          </a:p>
          <a:p>
            <a:pPr>
              <a:buNone/>
            </a:pPr>
            <a:r>
              <a:rPr lang="en-ZA" dirty="0" smtClean="0"/>
              <a:t>	Decision-Making Places are also types of Gates. These are the places where decisions are normally taken and such places are gates. The King sits at the gate (</a:t>
            </a:r>
            <a:r>
              <a:rPr lang="en-ZA" dirty="0" err="1" smtClean="0"/>
              <a:t>Deutronomy</a:t>
            </a:r>
            <a:r>
              <a:rPr lang="en-ZA" dirty="0" smtClean="0"/>
              <a:t> 25:5-10, Isaiah 28: 5&amp;6, Joshua 20:1, Jeremiah 17:19-27)</a:t>
            </a:r>
          </a:p>
          <a:p>
            <a:pPr>
              <a:buFont typeface="Wingdings" pitchFamily="2" charset="2"/>
              <a:buChar char="q"/>
            </a:pPr>
            <a:r>
              <a:rPr lang="en-ZA" b="1" dirty="0" smtClean="0"/>
              <a:t>Gates are Places for Transactions</a:t>
            </a:r>
          </a:p>
          <a:p>
            <a:pPr>
              <a:buNone/>
            </a:pPr>
            <a:r>
              <a:rPr lang="en-ZA" dirty="0" smtClean="0"/>
              <a:t>	Places where transactions are made are Gates. These transactions could be business, legal, marital etc., (Ruth 4:1, </a:t>
            </a:r>
            <a:r>
              <a:rPr lang="en-ZA" dirty="0" err="1" smtClean="0"/>
              <a:t>Deutoronomy</a:t>
            </a:r>
            <a:r>
              <a:rPr lang="en-ZA" dirty="0" smtClean="0"/>
              <a:t> 25:5-10, Genesis 23, </a:t>
            </a:r>
            <a:r>
              <a:rPr lang="en-ZA" dirty="0" err="1" smtClean="0"/>
              <a:t>Deutoronmy</a:t>
            </a:r>
            <a:r>
              <a:rPr lang="en-ZA" dirty="0" smtClean="0"/>
              <a:t> 16:18)</a:t>
            </a:r>
          </a:p>
          <a:p>
            <a:pPr>
              <a:buFont typeface="Wingdings" pitchFamily="2" charset="2"/>
              <a:buChar char="q"/>
            </a:pPr>
            <a:r>
              <a:rPr lang="en-ZA" b="1" dirty="0" smtClean="0"/>
              <a:t>Gates are where Altars, Thrones are set.</a:t>
            </a:r>
          </a:p>
          <a:p>
            <a:pPr>
              <a:buNone/>
            </a:pPr>
            <a:r>
              <a:rPr lang="en-ZA" dirty="0" smtClean="0"/>
              <a:t>	In our villages, the main altar of the family is usually set at the entrance of the house of the family head, where all sacrifices are offered. Thrones are also set at the gates. 2Chronicles 18:9, Esther 5:1, Jeremiah 38:7, 1:15(4:38), 2Samuel 18:24, 2Kings 19:8; Exodus 35:15; 40:5,6; 28:29 (Leviticus 1:5, 3:2, 4:7, 18; 17:6&amp;7) 2Chronicles 8:12, 15:8, Ezekiel 8:11, Joel 2:17.</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Types of Gates</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ZA" dirty="0" smtClean="0"/>
              <a:t>	</a:t>
            </a:r>
            <a:r>
              <a:rPr lang="en-ZA" sz="3000" dirty="0" smtClean="0"/>
              <a:t>Gates, as already stated, are ports of access for the purpose of entry and exit. They can be either Visible or Invisible. The most important gate in your house might not be your door, or your physical gate; it might be something else that was there before your house was built, </a:t>
            </a:r>
            <a:r>
              <a:rPr lang="en-ZA" sz="3000" dirty="0" err="1" smtClean="0"/>
              <a:t>e.g</a:t>
            </a:r>
            <a:r>
              <a:rPr lang="en-ZA" sz="3000" dirty="0" smtClean="0"/>
              <a:t> a covenant, an altar etc. Sometimes, the most important gates might even be invisible and it is only God that can reveal them to you. We can classify Gates by location, or the realm in which they occur, the realm of occurrence can be physical, spiritual and relate to the soul. Gates of the soul relate to the mind, will, emotions and the heart.</a:t>
            </a:r>
            <a:endParaRPr lang="en-US" sz="3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943</TotalTime>
  <Words>2002</Words>
  <Application>Microsoft Office PowerPoint</Application>
  <PresentationFormat>On-screen Show (4:3)</PresentationFormat>
  <Paragraphs>90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Median</vt:lpstr>
      <vt:lpstr>PRAYING THROUGH THE GATES OF TIME</vt:lpstr>
      <vt:lpstr>PRAYING FOR THE GATES @ THE WATCHES</vt:lpstr>
      <vt:lpstr>PART 1:</vt:lpstr>
      <vt:lpstr>PART 2:</vt:lpstr>
      <vt:lpstr>God’s Purpose for the Church (Matthew 16:16-19)</vt:lpstr>
      <vt:lpstr>What is a Gate?</vt:lpstr>
      <vt:lpstr>What is a Gate?</vt:lpstr>
      <vt:lpstr>What is a Gate?</vt:lpstr>
      <vt:lpstr>Types of Gates</vt:lpstr>
      <vt:lpstr>Gates of the Heavens</vt:lpstr>
      <vt:lpstr>Gates of the Earth</vt:lpstr>
      <vt:lpstr>Gates of Life</vt:lpstr>
      <vt:lpstr>Gates of Death</vt:lpstr>
      <vt:lpstr>Roads</vt:lpstr>
      <vt:lpstr>Walls, Frontiers and Boundaries</vt:lpstr>
      <vt:lpstr>The Tribal or Language Gate</vt:lpstr>
      <vt:lpstr>The Gates of Society</vt:lpstr>
      <vt:lpstr>The Love of God</vt:lpstr>
      <vt:lpstr>Jesus Christ</vt:lpstr>
      <vt:lpstr>Gates of Time</vt:lpstr>
      <vt:lpstr>The Eight Gates of Society – Night Watches</vt:lpstr>
      <vt:lpstr>2nd Watch - Belief system Gate</vt:lpstr>
      <vt:lpstr>3rd Watch – Government Governance and Leadership Gate</vt:lpstr>
      <vt:lpstr>4th Watch – Business and Economy Gate</vt:lpstr>
      <vt:lpstr>Day Watches – 1st Watch: Education</vt:lpstr>
      <vt:lpstr>2nd Watch – Science and Technology</vt:lpstr>
      <vt:lpstr>3rd Watch – Media Gate</vt:lpstr>
      <vt:lpstr>4th Watch – Arts, Sports and Culture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 Coetzee</dc:creator>
  <cp:lastModifiedBy>Michelle Coetzee</cp:lastModifiedBy>
  <cp:revision>77</cp:revision>
  <dcterms:created xsi:type="dcterms:W3CDTF">2015-06-09T14:35:40Z</dcterms:created>
  <dcterms:modified xsi:type="dcterms:W3CDTF">2015-11-12T21:48:12Z</dcterms:modified>
</cp:coreProperties>
</file>