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60" r:id="rId2"/>
    <p:sldId id="314" r:id="rId3"/>
    <p:sldId id="315" r:id="rId4"/>
    <p:sldId id="275" r:id="rId5"/>
    <p:sldId id="309" r:id="rId6"/>
    <p:sldId id="310" r:id="rId7"/>
    <p:sldId id="311" r:id="rId8"/>
    <p:sldId id="312" r:id="rId9"/>
    <p:sldId id="313" r:id="rId10"/>
    <p:sldId id="300" r:id="rId11"/>
    <p:sldId id="301" r:id="rId12"/>
    <p:sldId id="302" r:id="rId13"/>
    <p:sldId id="285" r:id="rId14"/>
    <p:sldId id="303" r:id="rId15"/>
    <p:sldId id="304" r:id="rId16"/>
    <p:sldId id="305" r:id="rId17"/>
    <p:sldId id="306" r:id="rId18"/>
    <p:sldId id="307" r:id="rId19"/>
    <p:sldId id="308" r:id="rId20"/>
    <p:sldId id="290" r:id="rId21"/>
    <p:sldId id="293" r:id="rId22"/>
    <p:sldId id="294" r:id="rId23"/>
    <p:sldId id="295" r:id="rId24"/>
    <p:sldId id="317" r:id="rId25"/>
    <p:sldId id="288" r:id="rId26"/>
    <p:sldId id="276" r:id="rId27"/>
    <p:sldId id="277" r:id="rId28"/>
    <p:sldId id="265" r:id="rId29"/>
    <p:sldId id="279" r:id="rId30"/>
    <p:sldId id="258" r:id="rId31"/>
    <p:sldId id="274" r:id="rId32"/>
    <p:sldId id="287" r:id="rId33"/>
    <p:sldId id="262" r:id="rId34"/>
    <p:sldId id="263" r:id="rId35"/>
    <p:sldId id="284" r:id="rId36"/>
    <p:sldId id="283" r:id="rId37"/>
    <p:sldId id="281" r:id="rId38"/>
    <p:sldId id="282" r:id="rId39"/>
    <p:sldId id="269" r:id="rId40"/>
    <p:sldId id="299" r:id="rId41"/>
    <p:sldId id="316" r:id="rId42"/>
    <p:sldId id="320" r:id="rId43"/>
    <p:sldId id="321" r:id="rId44"/>
    <p:sldId id="322" r:id="rId45"/>
    <p:sldId id="323" r:id="rId46"/>
    <p:sldId id="324" r:id="rId47"/>
    <p:sldId id="325" r:id="rId48"/>
    <p:sldId id="318"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9" autoAdjust="0"/>
    <p:restoredTop sz="9460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D7825-D55F-40B8-AD2C-7D531AC7ECA6}" type="datetimeFigureOut">
              <a:rPr lang="en-ZA" smtClean="0"/>
              <a:pPr/>
              <a:t>2020/05/11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8147-27DB-4F8F-BA43-B7E5A9934E95}" type="slidenum">
              <a:rPr lang="en-ZA" smtClean="0"/>
              <a:pPr/>
              <a:t>‹#›</a:t>
            </a:fld>
            <a:endParaRPr lang="en-ZA"/>
          </a:p>
        </p:txBody>
      </p:sp>
    </p:spTree>
    <p:extLst>
      <p:ext uri="{BB962C8B-B14F-4D97-AF65-F5344CB8AC3E}">
        <p14:creationId xmlns:p14="http://schemas.microsoft.com/office/powerpoint/2010/main" xmlns="" val="7594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STARTING</a:t>
            </a:r>
            <a:r>
              <a:rPr lang="en-ZA" baseline="0" dirty="0" smtClean="0"/>
              <a:t> OF THE GATES {THROUGH PRAYER}</a:t>
            </a:r>
            <a:endParaRPr lang="en-ZA" dirty="0"/>
          </a:p>
        </p:txBody>
      </p:sp>
      <p:sp>
        <p:nvSpPr>
          <p:cNvPr id="4" name="Slide Number Placeholder 3"/>
          <p:cNvSpPr>
            <a:spLocks noGrp="1"/>
          </p:cNvSpPr>
          <p:nvPr>
            <p:ph type="sldNum" sz="quarter" idx="10"/>
          </p:nvPr>
        </p:nvSpPr>
        <p:spPr/>
        <p:txBody>
          <a:bodyPr/>
          <a:lstStyle/>
          <a:p>
            <a:fld id="{701F8147-27DB-4F8F-BA43-B7E5A9934E95}" type="slidenum">
              <a:rPr lang="en-ZA" smtClean="0"/>
              <a:pPr/>
              <a:t>33</a:t>
            </a:fld>
            <a:endParaRPr lang="en-ZA"/>
          </a:p>
        </p:txBody>
      </p:sp>
    </p:spTree>
    <p:extLst>
      <p:ext uri="{BB962C8B-B14F-4D97-AF65-F5344CB8AC3E}">
        <p14:creationId xmlns:p14="http://schemas.microsoft.com/office/powerpoint/2010/main" xmlns="" val="287425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A9C3326-693E-40B2-9F8F-503E71E1E15C}" type="datetimeFigureOut">
              <a:rPr lang="en-US" smtClean="0"/>
              <a:pPr/>
              <a:t>5/11/2020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453C3E-73B2-4F3A-B01D-F732E0AFD1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C3326-693E-40B2-9F8F-503E71E1E15C}"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53C3E-73B2-4F3A-B01D-F732E0AFD1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C3326-693E-40B2-9F8F-503E71E1E15C}"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53C3E-73B2-4F3A-B01D-F732E0AFD1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C3326-693E-40B2-9F8F-503E71E1E15C}"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53C3E-73B2-4F3A-B01D-F732E0AFD15D}"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C3326-693E-40B2-9F8F-503E71E1E15C}"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53C3E-73B2-4F3A-B01D-F732E0AFD15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9C3326-693E-40B2-9F8F-503E71E1E15C}"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53C3E-73B2-4F3A-B01D-F732E0AFD15D}"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9C3326-693E-40B2-9F8F-503E71E1E15C}"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53C3E-73B2-4F3A-B01D-F732E0AFD1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9C3326-693E-40B2-9F8F-503E71E1E15C}"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53C3E-73B2-4F3A-B01D-F732E0AFD15D}"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C3326-693E-40B2-9F8F-503E71E1E15C}"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53C3E-73B2-4F3A-B01D-F732E0AFD1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A9C3326-693E-40B2-9F8F-503E71E1E15C}"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53C3E-73B2-4F3A-B01D-F732E0AFD15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A9C3326-693E-40B2-9F8F-503E71E1E15C}" type="datetimeFigureOut">
              <a:rPr lang="en-US" smtClean="0"/>
              <a:pPr/>
              <a:t>5/11/2020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453C3E-73B2-4F3A-B01D-F732E0AFD15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9C3326-693E-40B2-9F8F-503E71E1E15C}" type="datetimeFigureOut">
              <a:rPr lang="en-US" smtClean="0"/>
              <a:pPr/>
              <a:t>5/11/2020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453C3E-73B2-4F3A-B01D-F732E0AFD1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4414" y="0"/>
            <a:ext cx="8229600" cy="1143000"/>
          </a:xfrm>
        </p:spPr>
        <p:txBody>
          <a:bodyPr/>
          <a:lstStyle/>
          <a:p>
            <a:r>
              <a:rPr lang="en-ZA" dirty="0" smtClean="0"/>
              <a:t>POWER OF INTERCESSION</a:t>
            </a:r>
            <a:endParaRPr lang="en-US" dirty="0"/>
          </a:p>
        </p:txBody>
      </p:sp>
      <p:sp>
        <p:nvSpPr>
          <p:cNvPr id="6" name="TextBox 5"/>
          <p:cNvSpPr txBox="1"/>
          <p:nvPr/>
        </p:nvSpPr>
        <p:spPr>
          <a:xfrm>
            <a:off x="3239344" y="4980563"/>
            <a:ext cx="5904656" cy="1877437"/>
          </a:xfrm>
          <a:prstGeom prst="rect">
            <a:avLst/>
          </a:prstGeom>
          <a:noFill/>
        </p:spPr>
        <p:txBody>
          <a:bodyPr wrap="square" rtlCol="0">
            <a:spAutoFit/>
          </a:bodyPr>
          <a:lstStyle/>
          <a:p>
            <a:r>
              <a:rPr lang="en-ZA" sz="2000" b="1" dirty="0" smtClean="0"/>
              <a:t>RAISING A NET </a:t>
            </a:r>
            <a:r>
              <a:rPr lang="en-ZA" sz="2000" b="1" dirty="0" smtClean="0"/>
              <a:t>OF 24/7 </a:t>
            </a:r>
            <a:r>
              <a:rPr lang="en-ZA" sz="2000" b="1" dirty="0" smtClean="0"/>
              <a:t>PRAYER OVER THE LAND, A STRATEGY THAT LAYS FOUNDATIONS FOR TRANSFORMING PRAYER OVER NATIONS –COMPILED BY MICHELLE COETZEE</a:t>
            </a:r>
            <a:endParaRPr lang="en-US" sz="2000" b="1" dirty="0" smtClean="0"/>
          </a:p>
          <a:p>
            <a:endParaRPr lang="en-US" sz="1600" dirty="0"/>
          </a:p>
        </p:txBody>
      </p:sp>
      <p:pic>
        <p:nvPicPr>
          <p:cNvPr id="55299" name="Picture 3" descr="C:\Users\NiceGeno\Desktop\IMG-20200506-WA0002.jpg"/>
          <p:cNvPicPr>
            <a:picLocks noChangeAspect="1" noChangeArrowheads="1"/>
          </p:cNvPicPr>
          <p:nvPr/>
        </p:nvPicPr>
        <p:blipFill>
          <a:blip r:embed="rId2" cstate="print"/>
          <a:srcRect/>
          <a:stretch>
            <a:fillRect/>
          </a:stretch>
        </p:blipFill>
        <p:spPr bwMode="auto">
          <a:xfrm>
            <a:off x="2357422" y="1000108"/>
            <a:ext cx="4143404" cy="3684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ZA" b="1" dirty="0" smtClean="0"/>
              <a:t>First things first</a:t>
            </a:r>
            <a:r>
              <a:rPr lang="en-ZA" dirty="0" smtClean="0"/>
              <a:t>: Before we can mobilize others to pray, we need to move in a flow of deep intimacy with the Lord Jesus Christ. </a:t>
            </a:r>
          </a:p>
          <a:p>
            <a:r>
              <a:rPr lang="en-ZA" b="1" dirty="0" smtClean="0"/>
              <a:t>Our walk with the Lord</a:t>
            </a:r>
            <a:r>
              <a:rPr lang="en-ZA" dirty="0" smtClean="0"/>
              <a:t>: Purity and Holiness</a:t>
            </a:r>
          </a:p>
          <a:p>
            <a:r>
              <a:rPr lang="en-ZA" b="1" dirty="0" smtClean="0"/>
              <a:t>A life of total surrender</a:t>
            </a:r>
            <a:r>
              <a:rPr lang="en-ZA" dirty="0" smtClean="0"/>
              <a:t>: The key is the Living Creatures, must become the Living Sacrifices-Romans 12:1-2, and Revelation 4.</a:t>
            </a:r>
          </a:p>
          <a:p>
            <a:r>
              <a:rPr lang="en-ZA" b="1" dirty="0" smtClean="0"/>
              <a:t>Mutual Abiding</a:t>
            </a:r>
            <a:r>
              <a:rPr lang="en-ZA" dirty="0" smtClean="0"/>
              <a:t>: The mingling of God and Man, I am in Christ Jesus, Christ in me the hope of glory-John 15 [Vine-Connected to Christ] </a:t>
            </a:r>
            <a:r>
              <a:rPr lang="en-ZA" b="1" dirty="0" smtClean="0"/>
              <a:t>Promise</a:t>
            </a:r>
            <a:r>
              <a:rPr lang="en-ZA" dirty="0" smtClean="0"/>
              <a:t>: Rivers of Living Waters will flow  </a:t>
            </a:r>
            <a:endParaRPr lang="en-US" dirty="0"/>
          </a:p>
        </p:txBody>
      </p:sp>
      <p:sp>
        <p:nvSpPr>
          <p:cNvPr id="3" name="Title 2"/>
          <p:cNvSpPr>
            <a:spLocks noGrp="1"/>
          </p:cNvSpPr>
          <p:nvPr>
            <p:ph type="title"/>
          </p:nvPr>
        </p:nvSpPr>
        <p:spPr/>
        <p:txBody>
          <a:bodyPr>
            <a:normAutofit fontScale="90000"/>
          </a:bodyPr>
          <a:lstStyle/>
          <a:p>
            <a:r>
              <a:rPr lang="en-ZA" dirty="0" smtClean="0"/>
              <a:t>You need to carry the weight of His Presence, His </a:t>
            </a:r>
            <a:r>
              <a:rPr lang="en-ZA" dirty="0" err="1" smtClean="0"/>
              <a:t>Shekinah</a:t>
            </a:r>
            <a:r>
              <a:rPr lang="en-ZA" dirty="0" smtClean="0"/>
              <a:t> Glory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First things first, Get your house in order: “</a:t>
            </a:r>
            <a:r>
              <a:rPr lang="en-ZA" b="1" dirty="0" smtClean="0"/>
              <a:t>Raising the Family Altar</a:t>
            </a:r>
            <a:r>
              <a:rPr lang="en-ZA" dirty="0" smtClean="0"/>
              <a:t>”, first Corporate Altar and Church-</a:t>
            </a:r>
            <a:r>
              <a:rPr lang="en-ZA" dirty="0" err="1" smtClean="0"/>
              <a:t>Mth</a:t>
            </a:r>
            <a:r>
              <a:rPr lang="en-ZA" dirty="0" smtClean="0"/>
              <a:t> 18:19-20 Two agree…</a:t>
            </a:r>
          </a:p>
          <a:p>
            <a:r>
              <a:rPr lang="en-ZA" dirty="0" smtClean="0"/>
              <a:t>Making your </a:t>
            </a:r>
            <a:r>
              <a:rPr lang="en-ZA" b="1" dirty="0" smtClean="0"/>
              <a:t>home a Habitation for God </a:t>
            </a:r>
            <a:r>
              <a:rPr lang="en-ZA" dirty="0" smtClean="0"/>
              <a:t>is the first step to Community Transformation.</a:t>
            </a:r>
          </a:p>
          <a:p>
            <a:r>
              <a:rPr lang="en-ZA" dirty="0" smtClean="0"/>
              <a:t>Your first altar must be the Marriage altar.</a:t>
            </a:r>
          </a:p>
          <a:p>
            <a:r>
              <a:rPr lang="en-ZA" dirty="0" smtClean="0"/>
              <a:t>Your children are tomorrow’s Church.</a:t>
            </a:r>
          </a:p>
          <a:p>
            <a:r>
              <a:rPr lang="en-ZA" dirty="0" smtClean="0"/>
              <a:t>Parents hold greatest influence over their children.</a:t>
            </a:r>
          </a:p>
          <a:p>
            <a:r>
              <a:rPr lang="en-ZA" dirty="0" smtClean="0"/>
              <a:t>Corporate altars give greater legal authority.</a:t>
            </a:r>
          </a:p>
          <a:p>
            <a:endParaRPr lang="en-ZA" dirty="0" smtClean="0"/>
          </a:p>
          <a:p>
            <a:endParaRPr lang="en-US" dirty="0"/>
          </a:p>
        </p:txBody>
      </p:sp>
      <p:sp>
        <p:nvSpPr>
          <p:cNvPr id="3" name="Title 2"/>
          <p:cNvSpPr>
            <a:spLocks noGrp="1"/>
          </p:cNvSpPr>
          <p:nvPr>
            <p:ph type="title"/>
          </p:nvPr>
        </p:nvSpPr>
        <p:spPr/>
        <p:txBody>
          <a:bodyPr/>
          <a:lstStyle/>
          <a:p>
            <a:r>
              <a:rPr lang="en-ZA" dirty="0" smtClean="0"/>
              <a:t>Your Family Altar [Home Base]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ZA" sz="2400" dirty="0" smtClean="0"/>
              <a:t>Corporate Prayer gives opportunity for God to give strategy-Prayer sustained the early Church in Acts of the Apostles, Acts 2:42-47, everyday these people came together and prayed, breaking bread-house to house. As they did that, God added to them those who got saved.</a:t>
            </a:r>
          </a:p>
          <a:p>
            <a:r>
              <a:rPr lang="en-ZA" sz="2400" dirty="0" smtClean="0"/>
              <a:t>Corporate Altars, initiate Transformation: </a:t>
            </a:r>
          </a:p>
          <a:p>
            <a:r>
              <a:rPr lang="en-ZA" sz="2400" dirty="0" smtClean="0"/>
              <a:t>Corporate Altars, penetrate where Pastors cannot, Jeremiah 9:20-21, ‘Call out the wailing women who were to teach their children, to wail and stay the destruction and judgment coming through the land” Teach your children how to abide in the                      </a:t>
            </a:r>
          </a:p>
          <a:p>
            <a:r>
              <a:rPr lang="en-ZA" sz="2400" dirty="0" smtClean="0"/>
              <a:t>              presence, experience the sweet aroma.</a:t>
            </a:r>
            <a:endParaRPr lang="en-US" sz="2400" dirty="0"/>
          </a:p>
        </p:txBody>
      </p:sp>
      <p:sp>
        <p:nvSpPr>
          <p:cNvPr id="3" name="Title 2"/>
          <p:cNvSpPr>
            <a:spLocks noGrp="1"/>
          </p:cNvSpPr>
          <p:nvPr>
            <p:ph type="title"/>
          </p:nvPr>
        </p:nvSpPr>
        <p:spPr/>
        <p:txBody>
          <a:bodyPr/>
          <a:lstStyle/>
          <a:p>
            <a:r>
              <a:rPr lang="en-ZA" dirty="0" smtClean="0"/>
              <a:t>The Power of the Family Altar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sz="1600" dirty="0" smtClean="0"/>
          </a:p>
          <a:p>
            <a:pPr lvl="1"/>
            <a:r>
              <a:rPr lang="en-ZA" sz="2000" b="1" dirty="0" smtClean="0"/>
              <a:t>Planning: </a:t>
            </a:r>
            <a:endParaRPr lang="en-US" sz="2000" b="1" dirty="0" smtClean="0"/>
          </a:p>
          <a:p>
            <a:pPr lvl="1"/>
            <a:r>
              <a:rPr lang="en-ZA" sz="2000" b="1" dirty="0" smtClean="0"/>
              <a:t>Organising</a:t>
            </a:r>
            <a:endParaRPr lang="en-US" sz="2000" b="1" dirty="0" smtClean="0"/>
          </a:p>
          <a:p>
            <a:pPr lvl="1"/>
            <a:r>
              <a:rPr lang="en-ZA" sz="2000" b="1" dirty="0" smtClean="0"/>
              <a:t>Leading</a:t>
            </a:r>
            <a:endParaRPr lang="en-US" sz="2000" b="1" dirty="0" smtClean="0"/>
          </a:p>
          <a:p>
            <a:pPr lvl="1"/>
            <a:r>
              <a:rPr lang="en-ZA" sz="2000" b="1" dirty="0" smtClean="0"/>
              <a:t>Evaluation</a:t>
            </a:r>
          </a:p>
          <a:p>
            <a:pPr lvl="1"/>
            <a:endParaRPr lang="en-US" sz="2000" b="1" dirty="0" smtClean="0"/>
          </a:p>
          <a:p>
            <a:pPr lvl="0"/>
            <a:r>
              <a:rPr lang="en-ZA" sz="2000" b="1" dirty="0" smtClean="0"/>
              <a:t>Two strategies to help establish</a:t>
            </a:r>
            <a:endParaRPr lang="en-US" sz="2000" b="1" dirty="0" smtClean="0"/>
          </a:p>
          <a:p>
            <a:r>
              <a:rPr lang="en-ZA" sz="2000" b="1" dirty="0" smtClean="0"/>
              <a:t> Prayer Warriors:</a:t>
            </a:r>
            <a:endParaRPr lang="en-US" sz="2000" b="1" dirty="0" smtClean="0"/>
          </a:p>
          <a:p>
            <a:pPr>
              <a:buNone/>
            </a:pPr>
            <a:r>
              <a:rPr lang="en-ZA" sz="2000" b="1" dirty="0" smtClean="0"/>
              <a:t> </a:t>
            </a:r>
            <a:endParaRPr lang="en-US" sz="2000" b="1" dirty="0" smtClean="0"/>
          </a:p>
          <a:p>
            <a:r>
              <a:rPr lang="en-ZA" sz="2000" b="1" dirty="0" smtClean="0"/>
              <a:t>Strategy-1: Appoint a Prayer Correspondent</a:t>
            </a:r>
            <a:endParaRPr lang="en-US" sz="2000" b="1" dirty="0" smtClean="0"/>
          </a:p>
          <a:p>
            <a:r>
              <a:rPr lang="en-ZA" sz="2000" b="1" dirty="0" smtClean="0"/>
              <a:t>Strategy-2: Appoint a Prayer Coordinator</a:t>
            </a:r>
          </a:p>
          <a:p>
            <a:endParaRPr lang="en-ZA" sz="2000" b="1" dirty="0" smtClean="0"/>
          </a:p>
          <a:p>
            <a:r>
              <a:rPr lang="en-ZA" sz="2000" b="1" dirty="0" smtClean="0"/>
              <a:t>Set up a War Room</a:t>
            </a:r>
            <a:endParaRPr lang="en-US" sz="2000" b="1" dirty="0" smtClean="0"/>
          </a:p>
          <a:p>
            <a:pPr>
              <a:buNone/>
            </a:pPr>
            <a:r>
              <a:rPr lang="en-ZA" sz="2000" b="1" dirty="0" smtClean="0"/>
              <a:t> </a:t>
            </a:r>
            <a:endParaRPr lang="en-US" sz="2000" b="1" dirty="0" smtClean="0"/>
          </a:p>
          <a:p>
            <a:endParaRPr lang="en-US" dirty="0"/>
          </a:p>
        </p:txBody>
      </p:sp>
      <p:sp>
        <p:nvSpPr>
          <p:cNvPr id="3" name="Title 2"/>
          <p:cNvSpPr>
            <a:spLocks noGrp="1"/>
          </p:cNvSpPr>
          <p:nvPr>
            <p:ph type="title"/>
          </p:nvPr>
        </p:nvSpPr>
        <p:spPr/>
        <p:txBody>
          <a:bodyPr>
            <a:normAutofit fontScale="90000"/>
          </a:bodyPr>
          <a:lstStyle/>
          <a:p>
            <a:r>
              <a:rPr lang="en-ZA" sz="4400" dirty="0" smtClean="0"/>
              <a:t>Recruiting Prayer Warriors: POLE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494085"/>
          </a:xfrm>
          <a:prstGeom prst="rect">
            <a:avLst/>
          </a:prstGeom>
          <a:noFill/>
        </p:spPr>
        <p:txBody>
          <a:bodyPr wrap="square" rtlCol="0">
            <a:spAutoFit/>
          </a:bodyPr>
          <a:lstStyle/>
          <a:p>
            <a:r>
              <a:rPr lang="en-US" sz="2000" b="1" dirty="0" smtClean="0"/>
              <a:t>STRATEGY-I):    APPOINT A PRAYER CORRESPONDENT</a:t>
            </a:r>
            <a:endParaRPr lang="en-US" sz="2000" dirty="0" smtClean="0"/>
          </a:p>
          <a:p>
            <a:r>
              <a:rPr lang="en-US" sz="2000" b="1" dirty="0" smtClean="0"/>
              <a:t> </a:t>
            </a:r>
            <a:endParaRPr lang="en-US" sz="2000" dirty="0" smtClean="0"/>
          </a:p>
          <a:p>
            <a:pPr lvl="0"/>
            <a:r>
              <a:rPr lang="en-US" sz="2000" dirty="0" smtClean="0"/>
              <a:t>News of answers to prayer fans the flames of prayer.</a:t>
            </a:r>
          </a:p>
          <a:p>
            <a:pPr lvl="0"/>
            <a:r>
              <a:rPr lang="en-US" sz="2000" dirty="0" smtClean="0"/>
              <a:t>The better the reporting, the stronger the blaze.</a:t>
            </a:r>
          </a:p>
          <a:p>
            <a:pPr lvl="0"/>
            <a:r>
              <a:rPr lang="en-US" sz="2000" dirty="0" smtClean="0"/>
              <a:t>Prayer correspondents are a much needed kind of communicator.</a:t>
            </a:r>
          </a:p>
          <a:p>
            <a:pPr lvl="0"/>
            <a:r>
              <a:rPr lang="en-US" sz="2000" dirty="0" smtClean="0"/>
              <a:t>They retrieve, sift and report answers to prayer.</a:t>
            </a:r>
          </a:p>
          <a:p>
            <a:pPr lvl="0"/>
            <a:r>
              <a:rPr lang="en-US" sz="2000" dirty="0" smtClean="0"/>
              <a:t>The work takes time, labor and modest amounts of money.</a:t>
            </a:r>
          </a:p>
          <a:p>
            <a:pPr lvl="0"/>
            <a:r>
              <a:rPr lang="en-US" sz="2000" dirty="0" smtClean="0"/>
              <a:t>However, it is this kind of investment that God uses to walk a movement through to completion [Ephesians 1:15-19].</a:t>
            </a:r>
          </a:p>
          <a:p>
            <a:pPr lvl="0"/>
            <a:r>
              <a:rPr lang="en-US" sz="2000" dirty="0" smtClean="0"/>
              <a:t>Ernie Pyle was a World War 2 hero.</a:t>
            </a:r>
          </a:p>
          <a:p>
            <a:pPr lvl="0"/>
            <a:r>
              <a:rPr lang="en-US" sz="2000" dirty="0" smtClean="0"/>
              <a:t>He carried no gun; stormed no hill.</a:t>
            </a:r>
          </a:p>
          <a:p>
            <a:pPr lvl="0"/>
            <a:r>
              <a:rPr lang="en-US" sz="2000" dirty="0" smtClean="0"/>
              <a:t>As a war correspondent, Pyle represented a courageous group of corps people who helped keep a nation united in a critical cause.</a:t>
            </a:r>
          </a:p>
          <a:p>
            <a:pPr lvl="0"/>
            <a:r>
              <a:rPr lang="en-US" sz="2000" dirty="0" smtClean="0"/>
              <a:t>He roved battlefronts, often under fire, and did a terrific job.</a:t>
            </a:r>
          </a:p>
          <a:p>
            <a:pPr lvl="0"/>
            <a:r>
              <a:rPr lang="en-US" sz="2000" dirty="0" smtClean="0"/>
              <a:t>He was killed in action.</a:t>
            </a:r>
          </a:p>
          <a:p>
            <a:pPr lvl="0"/>
            <a:r>
              <a:rPr lang="en-US" sz="2000" dirty="0" smtClean="0"/>
              <a:t>The great commission of Jesus Christ can be advanced immeasurably by people who fill a similar role in God’s spiritual war.</a:t>
            </a:r>
          </a:p>
          <a:p>
            <a:pPr lvl="0"/>
            <a:r>
              <a:rPr lang="en-US" sz="2000" dirty="0" smtClean="0"/>
              <a:t>Call them prayer correspondents.</a:t>
            </a:r>
          </a:p>
          <a:p>
            <a:pPr lvl="0"/>
            <a:r>
              <a:rPr lang="en-US" sz="2000" dirty="0" smtClean="0"/>
              <a:t>Their task is to unite the body of Christ in spiritual warfare.</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32530"/>
          </a:xfrm>
          <a:prstGeom prst="rect">
            <a:avLst/>
          </a:prstGeom>
          <a:noFill/>
        </p:spPr>
        <p:txBody>
          <a:bodyPr wrap="square" rtlCol="0">
            <a:spAutoFit/>
          </a:bodyPr>
          <a:lstStyle/>
          <a:p>
            <a:r>
              <a:rPr lang="en-US" sz="2000" b="1" dirty="0" smtClean="0"/>
              <a:t>Purpose: To provide information to Intercessors and to enlist and train others for the same kind of service.</a:t>
            </a:r>
            <a:endParaRPr lang="en-US" sz="2000" dirty="0" smtClean="0"/>
          </a:p>
          <a:p>
            <a:r>
              <a:rPr lang="en-US" sz="2000" b="1" dirty="0" smtClean="0"/>
              <a:t> </a:t>
            </a:r>
            <a:endParaRPr lang="en-US" sz="2000" dirty="0" smtClean="0"/>
          </a:p>
          <a:p>
            <a:r>
              <a:rPr lang="en-US" sz="2000" b="1" dirty="0" smtClean="0"/>
              <a:t>Qualifications:</a:t>
            </a:r>
            <a:endParaRPr lang="en-US" sz="2000" dirty="0" smtClean="0"/>
          </a:p>
          <a:p>
            <a:r>
              <a:rPr lang="en-US" sz="2000" dirty="0" smtClean="0"/>
              <a:t>(Facilitates and disciples Intercessors)</a:t>
            </a:r>
          </a:p>
          <a:p>
            <a:r>
              <a:rPr lang="en-US" sz="2000" dirty="0" smtClean="0"/>
              <a:t> </a:t>
            </a:r>
          </a:p>
          <a:p>
            <a:r>
              <a:rPr lang="en-US" sz="2000" dirty="0" err="1" smtClean="0"/>
              <a:t>i</a:t>
            </a:r>
            <a:r>
              <a:rPr lang="en-US" sz="2000" dirty="0" smtClean="0"/>
              <a:t>] A commitment to fulfillment of the great commission in</a:t>
            </a:r>
          </a:p>
          <a:p>
            <a:r>
              <a:rPr lang="en-US" sz="2000" dirty="0" smtClean="0"/>
              <a:t>   Christ.</a:t>
            </a:r>
          </a:p>
          <a:p>
            <a:r>
              <a:rPr lang="en-US" sz="2000" dirty="0" smtClean="0"/>
              <a:t> </a:t>
            </a:r>
          </a:p>
          <a:p>
            <a:r>
              <a:rPr lang="en-US" sz="2000" dirty="0" smtClean="0"/>
              <a:t>ii] An awareness of the spiritual conflict involved in world</a:t>
            </a:r>
          </a:p>
          <a:p>
            <a:r>
              <a:rPr lang="en-US" sz="2000" dirty="0" smtClean="0"/>
              <a:t>    Evangelization.</a:t>
            </a:r>
          </a:p>
          <a:p>
            <a:r>
              <a:rPr lang="en-US" sz="2000" dirty="0" smtClean="0"/>
              <a:t> </a:t>
            </a:r>
          </a:p>
          <a:p>
            <a:r>
              <a:rPr lang="en-US" sz="2000" dirty="0" smtClean="0"/>
              <a:t>iii] A hope filled attitude that can both inspire and challenge</a:t>
            </a:r>
          </a:p>
          <a:p>
            <a:r>
              <a:rPr lang="en-US" sz="2000" dirty="0" smtClean="0"/>
              <a:t>    Christian workers.</a:t>
            </a:r>
          </a:p>
          <a:p>
            <a:r>
              <a:rPr lang="en-US" sz="2000" dirty="0" smtClean="0"/>
              <a:t> </a:t>
            </a:r>
          </a:p>
          <a:p>
            <a:r>
              <a:rPr lang="en-US" sz="2000" dirty="0" smtClean="0"/>
              <a:t>iv] A desire to nurture great commission prayer.</a:t>
            </a:r>
          </a:p>
          <a:p>
            <a:r>
              <a:rPr lang="en-US" sz="2000" dirty="0" smtClean="0"/>
              <a:t> </a:t>
            </a:r>
          </a:p>
          <a:p>
            <a:r>
              <a:rPr lang="en-US" sz="2000" dirty="0" smtClean="0"/>
              <a:t>v] The ability to follow an organization’s communication</a:t>
            </a:r>
          </a:p>
          <a:p>
            <a:r>
              <a:rPr lang="en-US" sz="2000" dirty="0" smtClean="0"/>
              <a:t>     policies in prioritized, accurate, and concise manner.</a:t>
            </a:r>
          </a:p>
          <a:p>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09091"/>
          </a:xfrm>
          <a:prstGeom prst="rect">
            <a:avLst/>
          </a:prstGeom>
          <a:noFill/>
        </p:spPr>
        <p:txBody>
          <a:bodyPr wrap="square" rtlCol="0">
            <a:spAutoFit/>
          </a:bodyPr>
          <a:lstStyle/>
          <a:p>
            <a:r>
              <a:rPr lang="en-US" sz="2400" b="1" dirty="0" smtClean="0"/>
              <a:t>Responsibilities: </a:t>
            </a:r>
            <a:endParaRPr lang="en-US" sz="2400" dirty="0" smtClean="0"/>
          </a:p>
          <a:p>
            <a:r>
              <a:rPr lang="en-US" sz="2400" b="1" dirty="0" smtClean="0"/>
              <a:t> </a:t>
            </a:r>
            <a:endParaRPr lang="en-US" sz="2400" dirty="0" smtClean="0"/>
          </a:p>
          <a:p>
            <a:r>
              <a:rPr lang="en-US" sz="2400" dirty="0" err="1" smtClean="0"/>
              <a:t>i</a:t>
            </a:r>
            <a:r>
              <a:rPr lang="en-US" sz="2400" dirty="0" smtClean="0"/>
              <a:t>] Communicate a flow of great commission information between Mission Fields and Intercessors.</a:t>
            </a:r>
          </a:p>
          <a:p>
            <a:r>
              <a:rPr lang="en-US" sz="2400" dirty="0" smtClean="0"/>
              <a:t> </a:t>
            </a:r>
          </a:p>
          <a:p>
            <a:r>
              <a:rPr lang="en-US" sz="2400" dirty="0" smtClean="0"/>
              <a:t>ii] Develop a model personal prayer ministry.</a:t>
            </a:r>
          </a:p>
          <a:p>
            <a:r>
              <a:rPr lang="en-US" sz="2400" dirty="0" smtClean="0"/>
              <a:t> </a:t>
            </a:r>
          </a:p>
          <a:p>
            <a:r>
              <a:rPr lang="en-US" sz="2400" dirty="0" smtClean="0"/>
              <a:t>iii] Recruit and train other correspondents on domestic and foreign mission fields.</a:t>
            </a:r>
          </a:p>
          <a:p>
            <a:r>
              <a:rPr lang="en-US" sz="2400" dirty="0" smtClean="0"/>
              <a:t> </a:t>
            </a:r>
          </a:p>
          <a:p>
            <a:r>
              <a:rPr lang="en-US" sz="2400" dirty="0" smtClean="0"/>
              <a:t>iv] Provide a communications center to assist with and develop a visualization of global prayer.</a:t>
            </a:r>
          </a:p>
          <a:p>
            <a:r>
              <a:rPr lang="en-US" sz="2000"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524863"/>
          </a:xfrm>
          <a:prstGeom prst="rect">
            <a:avLst/>
          </a:prstGeom>
          <a:noFill/>
        </p:spPr>
        <p:txBody>
          <a:bodyPr wrap="square" rtlCol="0">
            <a:spAutoFit/>
          </a:bodyPr>
          <a:lstStyle/>
          <a:p>
            <a:r>
              <a:rPr lang="en-US" sz="2000" b="1" dirty="0" smtClean="0"/>
              <a:t>Recruiting procedures:</a:t>
            </a:r>
            <a:endParaRPr lang="en-US" sz="2000" dirty="0" smtClean="0"/>
          </a:p>
          <a:p>
            <a:r>
              <a:rPr lang="en-US" sz="2000" b="1" dirty="0" smtClean="0"/>
              <a:t> </a:t>
            </a:r>
            <a:endParaRPr lang="en-US" sz="2000" dirty="0" smtClean="0"/>
          </a:p>
          <a:p>
            <a:r>
              <a:rPr lang="en-US" sz="2000" dirty="0" smtClean="0"/>
              <a:t>Ministry leaders who want to acquire a prayer correspondent may find the following preparation steps helpful.</a:t>
            </a:r>
          </a:p>
          <a:p>
            <a:r>
              <a:rPr lang="en-US" sz="2000" dirty="0" smtClean="0"/>
              <a:t> </a:t>
            </a:r>
          </a:p>
          <a:p>
            <a:r>
              <a:rPr lang="en-US" sz="2000" dirty="0" smtClean="0"/>
              <a:t>Success in recruiting and retaining such persons is dependant on the correspondent’s access to objectives, plans, structure, and progress of the organizational body.</a:t>
            </a:r>
          </a:p>
          <a:p>
            <a:endParaRPr lang="en-US" sz="2000" dirty="0" smtClean="0"/>
          </a:p>
          <a:p>
            <a:r>
              <a:rPr lang="en-US" sz="2000" dirty="0" err="1" smtClean="0"/>
              <a:t>i</a:t>
            </a:r>
            <a:r>
              <a:rPr lang="en-US" sz="2000" dirty="0" smtClean="0"/>
              <a:t>] Acquaint the correspondent with your vision [Mathew </a:t>
            </a:r>
          </a:p>
          <a:p>
            <a:r>
              <a:rPr lang="en-US" sz="2000" dirty="0" smtClean="0"/>
              <a:t>   9:36-38]  </a:t>
            </a:r>
          </a:p>
          <a:p>
            <a:r>
              <a:rPr lang="en-US" sz="2000" dirty="0" smtClean="0"/>
              <a:t> </a:t>
            </a:r>
          </a:p>
          <a:p>
            <a:r>
              <a:rPr lang="en-US" sz="2000" dirty="0" smtClean="0"/>
              <a:t>ii] Expose him or her to priority issues and objectives [John</a:t>
            </a:r>
          </a:p>
          <a:p>
            <a:r>
              <a:rPr lang="en-US" sz="2000" dirty="0" smtClean="0"/>
              <a:t>     15:15, 16] </a:t>
            </a:r>
          </a:p>
          <a:p>
            <a:r>
              <a:rPr lang="en-US" sz="2000" dirty="0" smtClean="0"/>
              <a:t> </a:t>
            </a:r>
          </a:p>
          <a:p>
            <a:r>
              <a:rPr lang="en-US" sz="2000" dirty="0" smtClean="0"/>
              <a:t>iii] Help him or her to enlist other strategic correspondents</a:t>
            </a:r>
          </a:p>
          <a:p>
            <a:r>
              <a:rPr lang="en-US" sz="2000" dirty="0" smtClean="0"/>
              <a:t>    [1 Peter 2:9] </a:t>
            </a:r>
          </a:p>
          <a:p>
            <a:r>
              <a:rPr lang="en-US" sz="2000" dirty="0" smtClean="0"/>
              <a:t> </a:t>
            </a:r>
          </a:p>
          <a:p>
            <a:r>
              <a:rPr lang="en-US" sz="2000" dirty="0" smtClean="0"/>
              <a:t>iv] Provide operational facilities [note availability of facilities</a:t>
            </a:r>
          </a:p>
          <a:p>
            <a:r>
              <a:rPr lang="en-US" sz="2000" dirty="0" smtClean="0"/>
              <a:t>      in Luke 2:36-38]</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32640"/>
          </a:xfrm>
          <a:prstGeom prst="rect">
            <a:avLst/>
          </a:prstGeom>
          <a:noFill/>
        </p:spPr>
        <p:txBody>
          <a:bodyPr wrap="square" rtlCol="0">
            <a:spAutoFit/>
          </a:bodyPr>
          <a:lstStyle/>
          <a:p>
            <a:r>
              <a:rPr lang="en-US" sz="2000" b="1" dirty="0" smtClean="0"/>
              <a:t>STRATEGY-II):   </a:t>
            </a:r>
            <a:endParaRPr lang="en-US" sz="2000" dirty="0" smtClean="0"/>
          </a:p>
          <a:p>
            <a:r>
              <a:rPr lang="en-US" sz="2000" b="1" dirty="0" smtClean="0"/>
              <a:t>       </a:t>
            </a:r>
            <a:endParaRPr lang="en-US" sz="2000" dirty="0" smtClean="0"/>
          </a:p>
          <a:p>
            <a:r>
              <a:rPr lang="en-US" sz="2000" b="1" dirty="0" smtClean="0"/>
              <a:t>THE MOST IMPORTANT ACTION IS TO APPOINT A PRAYER COORDINATOR THAT WILL MOBILISE PRAYER, AND INTERCESSORS AND SUSTAIN CONTINUOUS PRAYER IN THE CHURCH.</a:t>
            </a:r>
            <a:endParaRPr lang="en-US" sz="2000" dirty="0" smtClean="0"/>
          </a:p>
          <a:p>
            <a:r>
              <a:rPr lang="en-US" sz="2000" b="1" dirty="0" smtClean="0"/>
              <a:t> </a:t>
            </a:r>
            <a:endParaRPr lang="en-US" sz="2000" dirty="0" smtClean="0"/>
          </a:p>
          <a:p>
            <a:r>
              <a:rPr lang="en-US" sz="2000" b="1" dirty="0" smtClean="0"/>
              <a:t>PRAYER COORDINATOR </a:t>
            </a:r>
            <a:endParaRPr lang="en-US" sz="2000" dirty="0" smtClean="0"/>
          </a:p>
          <a:p>
            <a:r>
              <a:rPr lang="en-US" sz="2000" b="1" dirty="0" smtClean="0"/>
              <a:t>JOB DESCRIPTION</a:t>
            </a:r>
            <a:endParaRPr lang="en-US" sz="2000" dirty="0" smtClean="0"/>
          </a:p>
          <a:p>
            <a:r>
              <a:rPr lang="en-US" sz="2000" b="1" dirty="0" smtClean="0"/>
              <a:t> </a:t>
            </a:r>
            <a:endParaRPr lang="en-US" sz="2000" dirty="0" smtClean="0"/>
          </a:p>
          <a:p>
            <a:r>
              <a:rPr lang="en-US" sz="2000" b="1" dirty="0" smtClean="0"/>
              <a:t>PURPOSE:</a:t>
            </a:r>
            <a:endParaRPr lang="en-US" sz="2000" dirty="0" smtClean="0"/>
          </a:p>
          <a:p>
            <a:r>
              <a:rPr lang="en-US" sz="2000" b="1" dirty="0" smtClean="0"/>
              <a:t>To develop a prayer-leadership team for the great Commission objectives of the Church</a:t>
            </a:r>
            <a:endParaRPr lang="en-US" sz="2000" dirty="0" smtClean="0"/>
          </a:p>
          <a:p>
            <a:r>
              <a:rPr lang="en-US" sz="2000" b="1" dirty="0" smtClean="0"/>
              <a:t> </a:t>
            </a:r>
            <a:endParaRPr lang="en-US" sz="2000" dirty="0" smtClean="0"/>
          </a:p>
          <a:p>
            <a:r>
              <a:rPr lang="en-US" sz="2000" dirty="0" smtClean="0"/>
              <a:t>QUALIFICATIONS:</a:t>
            </a:r>
          </a:p>
          <a:p>
            <a:r>
              <a:rPr lang="en-US" sz="2000" dirty="0" smtClean="0"/>
              <a:t> </a:t>
            </a:r>
          </a:p>
          <a:p>
            <a:pPr lvl="0"/>
            <a:r>
              <a:rPr lang="en-US" sz="2000" dirty="0" smtClean="0"/>
              <a:t>A steadfast, growing prayer life</a:t>
            </a:r>
          </a:p>
          <a:p>
            <a:pPr lvl="0"/>
            <a:r>
              <a:rPr lang="en-US" sz="2000" dirty="0" smtClean="0"/>
              <a:t>Ability to lead leaders</a:t>
            </a:r>
          </a:p>
          <a:p>
            <a:pPr lvl="0"/>
            <a:r>
              <a:rPr lang="en-US" sz="2000" dirty="0" smtClean="0"/>
              <a:t>Agreement with doctrinal position and administrative policies of the church</a:t>
            </a:r>
          </a:p>
          <a:p>
            <a:pPr lvl="0"/>
            <a:r>
              <a:rPr lang="en-US" sz="2000" dirty="0" smtClean="0"/>
              <a:t>Commitment to revival and fulfillment of the Great Commission of Jesus Christ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dirty="0" smtClean="0"/>
              <a:t>RESPONSIBILITIES:</a:t>
            </a:r>
          </a:p>
          <a:p>
            <a:r>
              <a:rPr lang="en-US" dirty="0" smtClean="0"/>
              <a:t> </a:t>
            </a:r>
          </a:p>
          <a:p>
            <a:pPr lvl="0"/>
            <a:r>
              <a:rPr lang="en-US" dirty="0" smtClean="0"/>
              <a:t>Model, encourage, and nurture </a:t>
            </a:r>
          </a:p>
          <a:p>
            <a:r>
              <a:rPr lang="en-US" dirty="0" smtClean="0"/>
              <a:t>various forms of prayer</a:t>
            </a:r>
          </a:p>
          <a:p>
            <a:pPr lvl="0"/>
            <a:r>
              <a:rPr lang="en-US" dirty="0" smtClean="0"/>
              <a:t>Serve as a channel of communication between church staff and congregational Intercessory groups.</a:t>
            </a:r>
          </a:p>
          <a:p>
            <a:pPr lvl="0"/>
            <a:r>
              <a:rPr lang="en-US" dirty="0" smtClean="0"/>
              <a:t>Stimulate, assist, and coordinate Prayer activities</a:t>
            </a:r>
          </a:p>
          <a:p>
            <a:r>
              <a:rPr lang="en-US" dirty="0" smtClean="0"/>
              <a:t> </a:t>
            </a:r>
          </a:p>
          <a:p>
            <a:r>
              <a:rPr lang="en-US" dirty="0" smtClean="0"/>
              <a:t>DUTIES:</a:t>
            </a:r>
          </a:p>
          <a:p>
            <a:pPr lvl="0"/>
            <a:r>
              <a:rPr lang="en-US" dirty="0" smtClean="0"/>
              <a:t>Intercede.</a:t>
            </a:r>
          </a:p>
          <a:p>
            <a:pPr lvl="0"/>
            <a:r>
              <a:rPr lang="en-US" dirty="0" smtClean="0"/>
              <a:t>See that a prayer leader is elected or appointed for each division of the Body.</a:t>
            </a:r>
          </a:p>
          <a:p>
            <a:pPr lvl="0"/>
            <a:r>
              <a:rPr lang="en-US" dirty="0" smtClean="0"/>
              <a:t>Meet with prayer leaders periodically to encourage, evaluate, and refine the prayer ministry.</a:t>
            </a:r>
          </a:p>
          <a:p>
            <a:pPr lvl="0"/>
            <a:r>
              <a:rPr lang="en-US" dirty="0" smtClean="0"/>
              <a:t>Promote the Great Commission Prayer goals of the body.</a:t>
            </a:r>
          </a:p>
          <a:p>
            <a:pPr lvl="0"/>
            <a:r>
              <a:rPr lang="en-US" dirty="0" smtClean="0"/>
              <a:t>Train a growing team of prayer leaders.</a:t>
            </a:r>
          </a:p>
          <a:p>
            <a:pPr lvl="0"/>
            <a:r>
              <a:rPr lang="en-US" dirty="0" smtClean="0"/>
              <a:t>Plan prayer studies, workshops, classes, seminars, and conferences for recommendation to decision-makers.</a:t>
            </a:r>
          </a:p>
          <a:p>
            <a:pPr lvl="0"/>
            <a:r>
              <a:rPr lang="en-US" dirty="0" smtClean="0"/>
              <a:t>Establish and maintain a spiritual war room to monitor progress.</a:t>
            </a:r>
          </a:p>
          <a:p>
            <a:pPr lvl="0"/>
            <a:r>
              <a:rPr lang="en-US" dirty="0" smtClean="0"/>
              <a:t>Help leaders in each division to use prayer agendas.</a:t>
            </a:r>
          </a:p>
          <a:p>
            <a:pPr lvl="0"/>
            <a:r>
              <a:rPr lang="en-US" dirty="0" smtClean="0"/>
              <a:t>Assist church staff in planning an annual prayer conference.</a:t>
            </a:r>
          </a:p>
          <a:p>
            <a:pPr lvl="0"/>
            <a:r>
              <a:rPr lang="en-US" dirty="0" smtClean="0"/>
              <a:t>Confer with church staff and prayer leaders concerning the big prayer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71663" y="115888"/>
            <a:ext cx="5508625" cy="2525712"/>
          </a:xfrm>
        </p:spPr>
        <p:txBody>
          <a:bodyPr>
            <a:normAutofit fontScale="90000"/>
          </a:bodyPr>
          <a:lstStyle/>
          <a:p>
            <a:pPr>
              <a:defRPr/>
            </a:pPr>
            <a:r>
              <a:rPr lang="en-ZA" altLang="en-US" sz="2700" dirty="0" smtClean="0"/>
              <a:t>THE </a:t>
            </a:r>
            <a:r>
              <a:rPr lang="en-ZA" altLang="en-US" sz="2700" dirty="0" smtClean="0"/>
              <a:t>VISION: </a:t>
            </a:r>
            <a:r>
              <a:rPr lang="en-ZA" altLang="en-US" sz="2700" dirty="0" smtClean="0"/>
              <a:t/>
            </a:r>
            <a:br>
              <a:rPr lang="en-ZA" altLang="en-US" sz="2700" dirty="0" smtClean="0"/>
            </a:br>
            <a:r>
              <a:rPr lang="en-ZA" altLang="en-US" sz="2700" dirty="0" smtClean="0"/>
              <a:t/>
            </a:r>
            <a:br>
              <a:rPr lang="en-ZA" altLang="en-US" sz="2700" dirty="0" smtClean="0"/>
            </a:br>
            <a:r>
              <a:rPr lang="en-ZA" altLang="en-US" sz="2700" dirty="0" smtClean="0"/>
              <a:t>MAPPING </a:t>
            </a:r>
            <a:r>
              <a:rPr lang="en-ZA" altLang="en-US" sz="2700" dirty="0"/>
              <a:t>TERRITORY FOR SPIRITUAL RESPONSIBILITY: RAISING A NET OF </a:t>
            </a:r>
            <a:r>
              <a:rPr lang="en-ZA" altLang="en-US" sz="2700" dirty="0" smtClean="0"/>
              <a:t>DAY AND NIGHT PRAYER </a:t>
            </a:r>
            <a:r>
              <a:rPr lang="en-ZA" altLang="en-US" sz="2700" dirty="0" smtClean="0"/>
              <a:t>in the nations</a:t>
            </a:r>
            <a:endParaRPr lang="en-ZA" altLang="en-US" sz="2700" dirty="0"/>
          </a:p>
        </p:txBody>
      </p:sp>
      <p:pic>
        <p:nvPicPr>
          <p:cNvPr id="54274" name="Picture 2" descr="C:\Users\NiceGeno\Desktop\earth.jpg"/>
          <p:cNvPicPr>
            <a:picLocks noChangeAspect="1" noChangeArrowheads="1"/>
          </p:cNvPicPr>
          <p:nvPr/>
        </p:nvPicPr>
        <p:blipFill>
          <a:blip r:embed="rId2" cstate="print"/>
          <a:srcRect/>
          <a:stretch>
            <a:fillRect/>
          </a:stretch>
        </p:blipFill>
        <p:spPr bwMode="auto">
          <a:xfrm>
            <a:off x="1928794" y="2714620"/>
            <a:ext cx="5072098" cy="3357586"/>
          </a:xfrm>
          <a:prstGeom prst="rect">
            <a:avLst/>
          </a:prstGeom>
          <a:noFill/>
        </p:spPr>
      </p:pic>
    </p:spTree>
    <p:extLst>
      <p:ext uri="{BB962C8B-B14F-4D97-AF65-F5344CB8AC3E}">
        <p14:creationId xmlns:p14="http://schemas.microsoft.com/office/powerpoint/2010/main" xmlns="" val="45942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ZA" sz="2800" dirty="0" smtClean="0"/>
              <a:t>Enlist new Prayer Warriors</a:t>
            </a:r>
          </a:p>
          <a:p>
            <a:r>
              <a:rPr lang="en-ZA" sz="2800" b="1" dirty="0" smtClean="0"/>
              <a:t>Look at: “How can we develop sustainable prayer in the Church?   </a:t>
            </a:r>
            <a:endParaRPr lang="en-US" sz="2800" b="1" dirty="0" smtClean="0"/>
          </a:p>
          <a:p>
            <a:r>
              <a:rPr lang="en-ZA" sz="2800" b="1" dirty="0" err="1" smtClean="0"/>
              <a:t>i</a:t>
            </a:r>
            <a:r>
              <a:rPr lang="en-ZA" sz="2800" dirty="0" smtClean="0"/>
              <a:t>). Sustain your Personal altar of prayer </a:t>
            </a:r>
            <a:endParaRPr lang="en-US" sz="2800" dirty="0" smtClean="0"/>
          </a:p>
          <a:p>
            <a:r>
              <a:rPr lang="en-ZA" sz="2800" dirty="0" smtClean="0"/>
              <a:t>ii).Sustain your family altar of prayer- every</a:t>
            </a:r>
          </a:p>
          <a:p>
            <a:r>
              <a:rPr lang="en-ZA" sz="2800" dirty="0" smtClean="0"/>
              <a:t>    night </a:t>
            </a:r>
            <a:endParaRPr lang="en-US" sz="2800" dirty="0" smtClean="0"/>
          </a:p>
          <a:p>
            <a:r>
              <a:rPr lang="en-ZA" sz="2800" dirty="0" smtClean="0"/>
              <a:t>iii). Sustain your Church altar of prayer-</a:t>
            </a:r>
          </a:p>
          <a:p>
            <a:r>
              <a:rPr lang="en-ZA" sz="2800" dirty="0" smtClean="0"/>
              <a:t>      [Choose a suitable day]   </a:t>
            </a:r>
            <a:endParaRPr lang="en-US" sz="2800" dirty="0" smtClean="0"/>
          </a:p>
          <a:p>
            <a:pPr marL="365760" lvl="1" indent="-256032">
              <a:spcBef>
                <a:spcPts val="400"/>
              </a:spcBef>
              <a:buSzPct val="68000"/>
              <a:buFont typeface="Wingdings 3"/>
              <a:buChar char=""/>
            </a:pPr>
            <a:r>
              <a:rPr lang="en-ZA" sz="2800" dirty="0" smtClean="0"/>
              <a:t>Iv). Sustain your Community altar of prayer, meeting with other  churches to pray in Unity, in one accord, this could happen once a week</a:t>
            </a:r>
            <a:endParaRPr lang="en-US" sz="2800" dirty="0" smtClean="0"/>
          </a:p>
          <a:p>
            <a:endParaRPr lang="en-US" dirty="0" smtClean="0"/>
          </a:p>
          <a:p>
            <a:endParaRPr lang="en-US" dirty="0"/>
          </a:p>
        </p:txBody>
      </p:sp>
      <p:sp>
        <p:nvSpPr>
          <p:cNvPr id="3" name="Title 2"/>
          <p:cNvSpPr>
            <a:spLocks noGrp="1"/>
          </p:cNvSpPr>
          <p:nvPr>
            <p:ph type="title"/>
          </p:nvPr>
        </p:nvSpPr>
        <p:spPr/>
        <p:txBody>
          <a:bodyPr/>
          <a:lstStyle/>
          <a:p>
            <a:r>
              <a:rPr lang="en-ZA" dirty="0" smtClean="0"/>
              <a:t>PLANNING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endParaRPr lang="en-ZA" sz="5500" dirty="0" smtClean="0"/>
          </a:p>
          <a:p>
            <a:r>
              <a:rPr lang="en-ZA" sz="8000" dirty="0" smtClean="0"/>
              <a:t>John 15:16 "You didn't choose me, remember; I chose you, and put you in the world to bear fruit, fruit that won't spoil. As fruit bearers, whatever you ask the Father in relation to me, he gives you. </a:t>
            </a:r>
            <a:endParaRPr lang="en-US" sz="8000" dirty="0" smtClean="0"/>
          </a:p>
          <a:p>
            <a:r>
              <a:rPr lang="en-ZA" sz="8000" b="1" dirty="0" smtClean="0"/>
              <a:t>Christ has chosen us as leaders, as Intercessors</a:t>
            </a:r>
            <a:endParaRPr lang="en-US" sz="8000" dirty="0" smtClean="0"/>
          </a:p>
          <a:p>
            <a:r>
              <a:rPr lang="en-ZA" sz="8000" b="1" dirty="0" smtClean="0"/>
              <a:t>and as the Church, he is giving us a strategy:</a:t>
            </a:r>
            <a:endParaRPr lang="en-US" sz="8000" dirty="0" smtClean="0"/>
          </a:p>
          <a:p>
            <a:r>
              <a:rPr lang="en-ZA" sz="8000" dirty="0" smtClean="0"/>
              <a:t> </a:t>
            </a:r>
            <a:endParaRPr lang="en-US" sz="8000" dirty="0" smtClean="0"/>
          </a:p>
          <a:p>
            <a:pPr lvl="0"/>
            <a:r>
              <a:rPr lang="en-ZA" sz="8000" dirty="0" smtClean="0"/>
              <a:t> To go and bring forth permanent fruit</a:t>
            </a:r>
            <a:endParaRPr lang="en-US" sz="8000" dirty="0" smtClean="0"/>
          </a:p>
          <a:p>
            <a:pPr lvl="0"/>
            <a:r>
              <a:rPr lang="en-ZA" sz="8000" dirty="0" smtClean="0"/>
              <a:t> Ask the father for that fruit</a:t>
            </a:r>
            <a:endParaRPr lang="en-US" sz="8000" dirty="0" smtClean="0"/>
          </a:p>
          <a:p>
            <a:pPr lvl="0"/>
            <a:r>
              <a:rPr lang="en-ZA" sz="8000" dirty="0" smtClean="0"/>
              <a:t> You need to begin by planning for the harvest in your</a:t>
            </a:r>
          </a:p>
          <a:p>
            <a:pPr lvl="0"/>
            <a:r>
              <a:rPr lang="en-ZA" sz="8000" dirty="0" smtClean="0"/>
              <a:t> planning. </a:t>
            </a:r>
            <a:endParaRPr lang="en-US" sz="8000" dirty="0" smtClean="0"/>
          </a:p>
          <a:p>
            <a:r>
              <a:rPr lang="en-ZA" sz="8000" dirty="0" smtClean="0"/>
              <a:t> If you expect a harvest of souls, you need to start with</a:t>
            </a:r>
          </a:p>
          <a:p>
            <a:r>
              <a:rPr lang="en-ZA" sz="8000" dirty="0" smtClean="0"/>
              <a:t> prayer.</a:t>
            </a:r>
            <a:endParaRPr lang="en-US" sz="8000" dirty="0" smtClean="0"/>
          </a:p>
          <a:p>
            <a:r>
              <a:rPr lang="en-ZA" sz="8000" dirty="0" smtClean="0"/>
              <a:t> Prayer fertilizers the soil for a great harvest!</a:t>
            </a:r>
            <a:endParaRPr lang="en-US" sz="8000" dirty="0" smtClean="0"/>
          </a:p>
          <a:p>
            <a:r>
              <a:rPr lang="en-ZA" sz="8000" dirty="0" smtClean="0"/>
              <a:t> Prayers are a prime driving force in world Evangelization.</a:t>
            </a:r>
            <a:endParaRPr lang="en-US" sz="8000" dirty="0" smtClean="0"/>
          </a:p>
          <a:p>
            <a:r>
              <a:rPr lang="en-ZA" sz="8000" dirty="0" smtClean="0"/>
              <a:t> </a:t>
            </a:r>
            <a:endParaRPr lang="en-US" sz="8000" dirty="0" smtClean="0"/>
          </a:p>
          <a:p>
            <a:r>
              <a:rPr lang="en-ZA" sz="8000" b="1" dirty="0" smtClean="0"/>
              <a:t> </a:t>
            </a:r>
            <a:endParaRPr lang="en-US" sz="8000" dirty="0" smtClean="0"/>
          </a:p>
          <a:p>
            <a:endParaRPr lang="en-US" dirty="0"/>
          </a:p>
        </p:txBody>
      </p:sp>
      <p:sp>
        <p:nvSpPr>
          <p:cNvPr id="3" name="Title 2"/>
          <p:cNvSpPr>
            <a:spLocks noGrp="1"/>
          </p:cNvSpPr>
          <p:nvPr>
            <p:ph type="title"/>
          </p:nvPr>
        </p:nvSpPr>
        <p:spPr/>
        <p:txBody>
          <a:bodyPr>
            <a:normAutofit fontScale="90000"/>
          </a:bodyPr>
          <a:lstStyle/>
          <a:p>
            <a:r>
              <a:rPr lang="en-ZA" dirty="0" smtClean="0"/>
              <a:t/>
            </a:r>
            <a:br>
              <a:rPr lang="en-ZA" dirty="0" smtClean="0"/>
            </a:br>
            <a:r>
              <a:rPr lang="en-ZA" dirty="0" smtClean="0"/>
              <a:t/>
            </a:r>
            <a:br>
              <a:rPr lang="en-ZA" dirty="0" smtClean="0"/>
            </a:br>
            <a:r>
              <a:rPr lang="en-ZA" dirty="0" smtClean="0"/>
              <a:t>His action plan is also a prayer plan for the harvest.</a:t>
            </a:r>
            <a:r>
              <a:rPr lang="en-US" dirty="0" smtClean="0"/>
              <a:t/>
            </a:r>
            <a:br>
              <a:rPr lang="en-US" dirty="0" smtClean="0"/>
            </a:br>
            <a:r>
              <a:rPr lang="en-ZA"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ZA" b="1" dirty="0" smtClean="0"/>
              <a:t>Prayer targets   Group responsible    Prayer </a:t>
            </a:r>
            <a:endParaRPr lang="en-US" dirty="0" smtClean="0"/>
          </a:p>
          <a:p>
            <a:pPr>
              <a:buNone/>
            </a:pPr>
            <a:endParaRPr lang="en-US" dirty="0" smtClean="0"/>
          </a:p>
          <a:p>
            <a:pPr>
              <a:buNone/>
            </a:pPr>
            <a:r>
              <a:rPr lang="en-ZA" dirty="0" smtClean="0"/>
              <a:t>  	 </a:t>
            </a:r>
            <a:endParaRPr lang="en-US" dirty="0" smtClean="0"/>
          </a:p>
          <a:p>
            <a:r>
              <a:rPr lang="en-ZA" dirty="0" smtClean="0"/>
              <a:t>---------------   -------------------    </a:t>
            </a:r>
            <a:endParaRPr lang="en-US" dirty="0" smtClean="0"/>
          </a:p>
          <a:p>
            <a:r>
              <a:rPr lang="en-ZA" dirty="0" smtClean="0"/>
              <a:t>---------------   -------------------    </a:t>
            </a:r>
            <a:endParaRPr lang="en-US" dirty="0" smtClean="0"/>
          </a:p>
          <a:p>
            <a:r>
              <a:rPr lang="en-ZA" dirty="0" smtClean="0"/>
              <a:t>---------------   -------------------    </a:t>
            </a:r>
            <a:endParaRPr lang="en-US" dirty="0" smtClean="0"/>
          </a:p>
          <a:p>
            <a:r>
              <a:rPr lang="en-ZA" dirty="0" smtClean="0"/>
              <a:t>---------------   -------------------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ZA" sz="3600" dirty="0" smtClean="0"/>
              <a:t/>
            </a:r>
            <a:br>
              <a:rPr lang="en-ZA" sz="3600" dirty="0" smtClean="0"/>
            </a:br>
            <a:r>
              <a:rPr lang="en-ZA" sz="3600" dirty="0" smtClean="0"/>
              <a:t/>
            </a:r>
            <a:br>
              <a:rPr lang="en-ZA" sz="3600" dirty="0" smtClean="0"/>
            </a:br>
            <a:r>
              <a:rPr lang="en-ZA" sz="3100" dirty="0" smtClean="0"/>
              <a:t>Set Prayer Targets for your Neighbourhood, or the area that you wish to reach. </a:t>
            </a:r>
            <a:r>
              <a:rPr lang="en-US" dirty="0" smtClean="0"/>
              <a:t/>
            </a:r>
            <a:br>
              <a:rPr lang="en-US" dirty="0" smtClean="0"/>
            </a:br>
            <a:r>
              <a:rPr lang="en-ZA"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ZA" dirty="0" smtClean="0"/>
              <a:t> </a:t>
            </a:r>
            <a:endParaRPr lang="en-US" sz="3100" dirty="0" smtClean="0"/>
          </a:p>
          <a:p>
            <a:pPr lvl="0"/>
            <a:r>
              <a:rPr lang="en-ZA" sz="3100" dirty="0" smtClean="0"/>
              <a:t>When Christ ascended to heaven all he left on earth was a prayer meeting-(Acts 1-2).</a:t>
            </a:r>
            <a:endParaRPr lang="en-US" sz="3100" dirty="0" smtClean="0"/>
          </a:p>
          <a:p>
            <a:pPr lvl="0"/>
            <a:r>
              <a:rPr lang="en-ZA" sz="3100" dirty="0" smtClean="0"/>
              <a:t>The Gospel entered Europe through Lydia’s Prayer band</a:t>
            </a:r>
            <a:endParaRPr lang="en-US" sz="3100" dirty="0" smtClean="0"/>
          </a:p>
          <a:p>
            <a:r>
              <a:rPr lang="en-ZA" sz="3100" dirty="0" smtClean="0"/>
              <a:t>        (Acts 16).</a:t>
            </a:r>
            <a:endParaRPr lang="en-US" sz="3100" dirty="0" smtClean="0"/>
          </a:p>
          <a:p>
            <a:r>
              <a:rPr lang="en-ZA" sz="3100" dirty="0" smtClean="0"/>
              <a:t> </a:t>
            </a:r>
            <a:endParaRPr lang="en-US" sz="3100" dirty="0" smtClean="0"/>
          </a:p>
          <a:p>
            <a:pPr lvl="0"/>
            <a:r>
              <a:rPr lang="en-ZA" sz="3100" dirty="0" smtClean="0"/>
              <a:t>Paul started Churches as prayer cells (2 Corinthians 1:11, Ephesians 6:18, </a:t>
            </a:r>
            <a:r>
              <a:rPr lang="en-ZA" sz="3100" dirty="0" err="1" smtClean="0"/>
              <a:t>Phillippians</a:t>
            </a:r>
            <a:r>
              <a:rPr lang="en-ZA" sz="3100" dirty="0" smtClean="0"/>
              <a:t> 4:6-7, Colossians 4:2-3)</a:t>
            </a:r>
            <a:endParaRPr lang="en-US" sz="3100" dirty="0" smtClean="0"/>
          </a:p>
          <a:p>
            <a:r>
              <a:rPr lang="en-ZA" sz="3100" dirty="0" smtClean="0"/>
              <a:t> </a:t>
            </a:r>
            <a:endParaRPr lang="en-US" sz="3100" dirty="0" smtClean="0"/>
          </a:p>
          <a:p>
            <a:pPr lvl="0"/>
            <a:r>
              <a:rPr lang="en-ZA" sz="3100" dirty="0" smtClean="0"/>
              <a:t>Praying house churches are dynamically spreading the gospel today in countries with limited access to Christianity, according to national Christian leaders.</a:t>
            </a:r>
            <a:endParaRPr lang="en-US" sz="3100" dirty="0" smtClean="0"/>
          </a:p>
          <a:p>
            <a:r>
              <a:rPr lang="en-ZA" sz="3100" dirty="0" smtClean="0"/>
              <a:t> </a:t>
            </a:r>
            <a:endParaRPr lang="en-US" sz="3100" dirty="0" smtClean="0"/>
          </a:p>
          <a:p>
            <a:endParaRPr lang="en-US" sz="3100" dirty="0"/>
          </a:p>
        </p:txBody>
      </p:sp>
      <p:sp>
        <p:nvSpPr>
          <p:cNvPr id="3" name="Title 2"/>
          <p:cNvSpPr>
            <a:spLocks noGrp="1"/>
          </p:cNvSpPr>
          <p:nvPr>
            <p:ph type="title"/>
          </p:nvPr>
        </p:nvSpPr>
        <p:spPr/>
        <p:txBody>
          <a:bodyPr/>
          <a:lstStyle/>
          <a:p>
            <a:r>
              <a:rPr lang="en-ZA" dirty="0" smtClean="0"/>
              <a:t>Organising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2400" dirty="0" smtClean="0"/>
              <a:t>The Discipleship training school for the Intercessors information is available on the website</a:t>
            </a:r>
            <a:endParaRPr lang="en-ZA" sz="2400" dirty="0"/>
          </a:p>
        </p:txBody>
      </p:sp>
      <p:pic>
        <p:nvPicPr>
          <p:cNvPr id="69634" name="Picture 2" descr="C:\Users\NiceGeno\Desktop\IMG-20200504-WA0007 (1).jpg"/>
          <p:cNvPicPr>
            <a:picLocks noChangeAspect="1" noChangeArrowheads="1"/>
          </p:cNvPicPr>
          <p:nvPr/>
        </p:nvPicPr>
        <p:blipFill>
          <a:blip r:embed="rId2" cstate="print"/>
          <a:srcRect/>
          <a:stretch>
            <a:fillRect/>
          </a:stretch>
        </p:blipFill>
        <p:spPr bwMode="auto">
          <a:xfrm>
            <a:off x="1071538" y="1357298"/>
            <a:ext cx="8072462" cy="489889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Get closer to God.</a:t>
            </a:r>
          </a:p>
          <a:p>
            <a:r>
              <a:rPr lang="en-ZA" dirty="0" smtClean="0"/>
              <a:t>Get others to know God.</a:t>
            </a:r>
          </a:p>
          <a:p>
            <a:r>
              <a:rPr lang="en-ZA" dirty="0" smtClean="0"/>
              <a:t>Get out of the way.</a:t>
            </a:r>
          </a:p>
          <a:p>
            <a:endParaRPr lang="en-ZA" dirty="0" smtClean="0"/>
          </a:p>
          <a:p>
            <a:r>
              <a:rPr lang="en-ZA" dirty="0" smtClean="0"/>
              <a:t>The key is the living </a:t>
            </a:r>
            <a:r>
              <a:rPr lang="en-ZA" dirty="0" smtClean="0"/>
              <a:t>creatures </a:t>
            </a:r>
            <a:r>
              <a:rPr lang="en-ZA" dirty="0" smtClean="0"/>
              <a:t>must become the living sacrifices.</a:t>
            </a:r>
          </a:p>
          <a:p>
            <a:r>
              <a:rPr lang="en-ZA" dirty="0" smtClean="0"/>
              <a:t>Romans 12:1-2</a:t>
            </a:r>
          </a:p>
          <a:p>
            <a:r>
              <a:rPr lang="en-ZA" dirty="0" smtClean="0"/>
              <a:t>Revelation </a:t>
            </a:r>
            <a:r>
              <a:rPr lang="en-ZA" dirty="0" smtClean="0"/>
              <a:t>4</a:t>
            </a:r>
          </a:p>
          <a:p>
            <a:endParaRPr lang="en-ZA" dirty="0" smtClean="0"/>
          </a:p>
          <a:p>
            <a:endParaRPr lang="en-US" dirty="0"/>
          </a:p>
        </p:txBody>
      </p:sp>
      <p:sp>
        <p:nvSpPr>
          <p:cNvPr id="3" name="Title 2"/>
          <p:cNvSpPr>
            <a:spLocks noGrp="1"/>
          </p:cNvSpPr>
          <p:nvPr>
            <p:ph type="title"/>
          </p:nvPr>
        </p:nvSpPr>
        <p:spPr/>
        <p:txBody>
          <a:bodyPr/>
          <a:lstStyle/>
          <a:p>
            <a:r>
              <a:rPr lang="en-ZA" dirty="0" smtClean="0"/>
              <a:t>Discipleship of Prayer Warriors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As you come into this Priesthood, blow the trumpet and share the Vision. </a:t>
            </a:r>
          </a:p>
          <a:p>
            <a:r>
              <a:rPr lang="en-ZA" dirty="0" smtClean="0"/>
              <a:t>Alone, you cannot do it. </a:t>
            </a:r>
          </a:p>
          <a:p>
            <a:r>
              <a:rPr lang="en-ZA" dirty="0" smtClean="0"/>
              <a:t>If you try that, within a few months or years, you will slowly die away. </a:t>
            </a:r>
          </a:p>
          <a:p>
            <a:r>
              <a:rPr lang="en-ZA" dirty="0" smtClean="0"/>
              <a:t>Share the message with others who want to pray.</a:t>
            </a:r>
            <a:endParaRPr lang="en-US" dirty="0"/>
          </a:p>
        </p:txBody>
      </p:sp>
      <p:sp>
        <p:nvSpPr>
          <p:cNvPr id="3" name="Title 2"/>
          <p:cNvSpPr>
            <a:spLocks noGrp="1"/>
          </p:cNvSpPr>
          <p:nvPr>
            <p:ph type="title"/>
          </p:nvPr>
        </p:nvSpPr>
        <p:spPr/>
        <p:txBody>
          <a:bodyPr/>
          <a:lstStyle/>
          <a:p>
            <a:r>
              <a:rPr lang="en-ZA" dirty="0" smtClean="0"/>
              <a:t>Unite with others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Have unity for a purpose, and join up with people with a burden for their Nation. </a:t>
            </a:r>
          </a:p>
          <a:p>
            <a:r>
              <a:rPr lang="en-ZA" dirty="0" smtClean="0"/>
              <a:t>You don’t have to be big or powerful in the eyes of men, but you are always big and powerful in the eyes of God, when you walk in his purposes and his ways.</a:t>
            </a:r>
            <a:endParaRPr lang="en-US" dirty="0"/>
          </a:p>
        </p:txBody>
      </p:sp>
      <p:sp>
        <p:nvSpPr>
          <p:cNvPr id="3" name="Title 2"/>
          <p:cNvSpPr>
            <a:spLocks noGrp="1"/>
          </p:cNvSpPr>
          <p:nvPr>
            <p:ph type="title"/>
          </p:nvPr>
        </p:nvSpPr>
        <p:spPr/>
        <p:txBody>
          <a:bodyPr/>
          <a:lstStyle/>
          <a:p>
            <a:r>
              <a:rPr lang="en-ZA" dirty="0" smtClean="0"/>
              <a:t>Have Unity for a purpose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We need to pray informed prayers. </a:t>
            </a:r>
          </a:p>
          <a:p>
            <a:r>
              <a:rPr lang="en-ZA" dirty="0" smtClean="0"/>
              <a:t>That is knowing what to pray for. </a:t>
            </a:r>
          </a:p>
          <a:p>
            <a:r>
              <a:rPr lang="en-ZA" dirty="0" smtClean="0"/>
              <a:t>We need to pray united prayers. </a:t>
            </a:r>
          </a:p>
          <a:p>
            <a:r>
              <a:rPr lang="en-ZA" dirty="0" smtClean="0"/>
              <a:t>Unity is needed to pray for revival because with unity we have corporate anointing.</a:t>
            </a:r>
          </a:p>
          <a:p>
            <a:r>
              <a:rPr lang="en-ZA" dirty="0" smtClean="0"/>
              <a:t> Another prayer that brings revival is persistent prayer. Praying until something happens.</a:t>
            </a:r>
            <a:endParaRPr lang="en-US" dirty="0"/>
          </a:p>
        </p:txBody>
      </p:sp>
      <p:sp>
        <p:nvSpPr>
          <p:cNvPr id="3" name="Title 2"/>
          <p:cNvSpPr>
            <a:spLocks noGrp="1"/>
          </p:cNvSpPr>
          <p:nvPr>
            <p:ph type="title"/>
          </p:nvPr>
        </p:nvSpPr>
        <p:spPr/>
        <p:txBody>
          <a:bodyPr/>
          <a:lstStyle/>
          <a:p>
            <a:r>
              <a:rPr lang="en-ZA" dirty="0" smtClean="0"/>
              <a:t>Praying with understanding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smtClean="0"/>
              <a:t>We need to pray informed prayers</a:t>
            </a:r>
            <a:endParaRPr lang="en-US" dirty="0"/>
          </a:p>
        </p:txBody>
      </p:sp>
      <p:graphicFrame>
        <p:nvGraphicFramePr>
          <p:cNvPr id="17410" name="Object 2"/>
          <p:cNvGraphicFramePr>
            <a:graphicFrameLocks noGrp="1" noChangeAspect="1"/>
          </p:cNvGraphicFramePr>
          <p:nvPr>
            <p:ph idx="1"/>
          </p:nvPr>
        </p:nvGraphicFramePr>
        <p:xfrm>
          <a:off x="1090632" y="1481138"/>
          <a:ext cx="6962735" cy="4525962"/>
        </p:xfrm>
        <a:graphic>
          <a:graphicData uri="http://schemas.openxmlformats.org/presentationml/2006/ole">
            <p:oleObj spid="_x0000_s17419" name="Acrobat Document" r:id="rId3" imgW="72036720" imgH="46746720"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uzette\Desktop\foto s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7355" y="2786058"/>
            <a:ext cx="5904289"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1871663" y="115888"/>
            <a:ext cx="5508625" cy="2525712"/>
          </a:xfrm>
        </p:spPr>
        <p:txBody>
          <a:bodyPr>
            <a:normAutofit fontScale="90000"/>
          </a:bodyPr>
          <a:lstStyle/>
          <a:p>
            <a:pPr>
              <a:defRPr/>
            </a:pPr>
            <a:r>
              <a:rPr lang="en-ZA" altLang="en-US" sz="2700" dirty="0" smtClean="0"/>
              <a:t>THE </a:t>
            </a:r>
            <a:r>
              <a:rPr lang="en-ZA" altLang="en-US" sz="2700" dirty="0" smtClean="0"/>
              <a:t>VISION: </a:t>
            </a:r>
            <a:r>
              <a:rPr lang="en-ZA" altLang="en-US" sz="2700" dirty="0" smtClean="0"/>
              <a:t/>
            </a:r>
            <a:br>
              <a:rPr lang="en-ZA" altLang="en-US" sz="2700" dirty="0" smtClean="0"/>
            </a:br>
            <a:r>
              <a:rPr lang="en-ZA" altLang="en-US" sz="2700" dirty="0" smtClean="0"/>
              <a:t/>
            </a:r>
            <a:br>
              <a:rPr lang="en-ZA" altLang="en-US" sz="2700" dirty="0" smtClean="0"/>
            </a:br>
            <a:r>
              <a:rPr lang="en-ZA" altLang="en-US" sz="2700" dirty="0" smtClean="0"/>
              <a:t>MAPPING </a:t>
            </a:r>
            <a:r>
              <a:rPr lang="en-ZA" altLang="en-US" sz="2700" dirty="0"/>
              <a:t>TERRITORY FOR SPIRITUAL RESPONSIBILITY: RAISING A NET OF </a:t>
            </a:r>
            <a:r>
              <a:rPr lang="en-ZA" altLang="en-US" sz="2700" dirty="0" smtClean="0"/>
              <a:t>DAY AND NIGHT PRAYER </a:t>
            </a:r>
            <a:r>
              <a:rPr lang="en-ZA" altLang="en-US" sz="2700" dirty="0" smtClean="0"/>
              <a:t>in every municipal area in South Africa</a:t>
            </a:r>
            <a:endParaRPr lang="en-ZA" altLang="en-US" sz="2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268759"/>
          <a:ext cx="9144000" cy="5589240"/>
        </p:xfrm>
        <a:graphic>
          <a:graphicData uri="http://schemas.openxmlformats.org/drawingml/2006/table">
            <a:tbl>
              <a:tblPr firstRow="1" bandRow="1">
                <a:tableStyleId>{5C22544A-7EE6-4342-B048-85BDC9FD1C3A}</a:tableStyleId>
              </a:tblPr>
              <a:tblGrid>
                <a:gridCol w="2395614">
                  <a:extLst>
                    <a:ext uri="{9D8B030D-6E8A-4147-A177-3AD203B41FA5}">
                      <a16:colId xmlns:a16="http://schemas.microsoft.com/office/drawing/2014/main" xmlns="" val="20000"/>
                    </a:ext>
                  </a:extLst>
                </a:gridCol>
                <a:gridCol w="2249462">
                  <a:extLst>
                    <a:ext uri="{9D8B030D-6E8A-4147-A177-3AD203B41FA5}">
                      <a16:colId xmlns:a16="http://schemas.microsoft.com/office/drawing/2014/main" xmlns="" val="20001"/>
                    </a:ext>
                  </a:extLst>
                </a:gridCol>
                <a:gridCol w="2249462">
                  <a:extLst>
                    <a:ext uri="{9D8B030D-6E8A-4147-A177-3AD203B41FA5}">
                      <a16:colId xmlns:a16="http://schemas.microsoft.com/office/drawing/2014/main" xmlns="" val="20002"/>
                    </a:ext>
                  </a:extLst>
                </a:gridCol>
                <a:gridCol w="2249462">
                  <a:extLst>
                    <a:ext uri="{9D8B030D-6E8A-4147-A177-3AD203B41FA5}">
                      <a16:colId xmlns:a16="http://schemas.microsoft.com/office/drawing/2014/main" xmlns="" val="20003"/>
                    </a:ext>
                  </a:extLst>
                </a:gridCol>
              </a:tblGrid>
              <a:tr h="490105">
                <a:tc>
                  <a:txBody>
                    <a:bodyPr/>
                    <a:lstStyle/>
                    <a:p>
                      <a:pPr marL="0" marR="0">
                        <a:lnSpc>
                          <a:spcPct val="107000"/>
                        </a:lnSpc>
                        <a:spcBef>
                          <a:spcPts val="0"/>
                        </a:spcBef>
                        <a:spcAft>
                          <a:spcPts val="0"/>
                        </a:spcAft>
                      </a:pPr>
                      <a:r>
                        <a:rPr lang="en-ZA" sz="2800" b="1" dirty="0">
                          <a:latin typeface="Calibri"/>
                          <a:ea typeface="Calibri"/>
                          <a:cs typeface="Times New Roman"/>
                        </a:rPr>
                        <a:t>Gate Keeper</a:t>
                      </a:r>
                      <a:endParaRPr lang="en-US" sz="24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a:latin typeface="Calibri"/>
                          <a:ea typeface="Calibri"/>
                          <a:cs typeface="Times New Roman"/>
                        </a:rPr>
                        <a:t>Name</a:t>
                      </a:r>
                      <a:endParaRPr lang="en-US" sz="24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dirty="0">
                          <a:latin typeface="Calibri"/>
                          <a:ea typeface="Calibri"/>
                          <a:cs typeface="Times New Roman"/>
                        </a:rPr>
                        <a:t>Telephone</a:t>
                      </a:r>
                      <a:endParaRPr lang="en-US" sz="24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dirty="0">
                          <a:latin typeface="Calibri"/>
                          <a:ea typeface="Calibri"/>
                          <a:cs typeface="Times New Roman"/>
                        </a:rPr>
                        <a:t>Email</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120356">
                <a:tc>
                  <a:txBody>
                    <a:bodyPr/>
                    <a:lstStyle/>
                    <a:p>
                      <a:pPr marL="0" marR="0">
                        <a:lnSpc>
                          <a:spcPct val="107000"/>
                        </a:lnSpc>
                        <a:spcBef>
                          <a:spcPts val="0"/>
                        </a:spcBef>
                        <a:spcAft>
                          <a:spcPts val="0"/>
                        </a:spcAft>
                      </a:pPr>
                      <a:r>
                        <a:rPr lang="en-ZA" sz="1600" b="1" dirty="0">
                          <a:solidFill>
                            <a:srgbClr val="44546A"/>
                          </a:solidFill>
                          <a:latin typeface="Calibri"/>
                          <a:ea typeface="Calibri"/>
                          <a:cs typeface="Times New Roman"/>
                        </a:rPr>
                        <a:t>Zone 1 : Africa;</a:t>
                      </a:r>
                      <a:endParaRPr lang="en-US" sz="1600" dirty="0">
                        <a:latin typeface="Calibri"/>
                        <a:ea typeface="Calibri"/>
                        <a:cs typeface="Times New Roman"/>
                      </a:endParaRPr>
                    </a:p>
                    <a:p>
                      <a:pPr marL="0" marR="0">
                        <a:lnSpc>
                          <a:spcPct val="107000"/>
                        </a:lnSpc>
                        <a:spcBef>
                          <a:spcPts val="0"/>
                        </a:spcBef>
                        <a:spcAft>
                          <a:spcPts val="0"/>
                        </a:spcAft>
                      </a:pPr>
                      <a:r>
                        <a:rPr lang="en-ZA" sz="1600" b="1" dirty="0">
                          <a:latin typeface="Calibri"/>
                          <a:ea typeface="Calibri"/>
                          <a:cs typeface="Times New Roman"/>
                        </a:rPr>
                        <a:t>Eastern Africa, Central Africa, Northern Africa, Western Africa</a:t>
                      </a:r>
                      <a:endParaRPr lang="en-US" sz="16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392629">
                <a:tc>
                  <a:txBody>
                    <a:bodyPr/>
                    <a:lstStyle/>
                    <a:p>
                      <a:pPr marL="0" marR="0">
                        <a:lnSpc>
                          <a:spcPct val="107000"/>
                        </a:lnSpc>
                        <a:spcBef>
                          <a:spcPts val="0"/>
                        </a:spcBef>
                        <a:spcAft>
                          <a:spcPts val="0"/>
                        </a:spcAft>
                      </a:pPr>
                      <a:endParaRPr lang="en-US" sz="16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1400446">
                <a:tc>
                  <a:txBody>
                    <a:bodyPr/>
                    <a:lstStyle/>
                    <a:p>
                      <a:pPr marL="0" marR="0">
                        <a:lnSpc>
                          <a:spcPct val="107000"/>
                        </a:lnSpc>
                        <a:spcBef>
                          <a:spcPts val="0"/>
                        </a:spcBef>
                        <a:spcAft>
                          <a:spcPts val="0"/>
                        </a:spcAft>
                      </a:pPr>
                      <a:r>
                        <a:rPr lang="en-ZA" sz="1600" b="1" dirty="0">
                          <a:solidFill>
                            <a:srgbClr val="44546A"/>
                          </a:solidFill>
                          <a:latin typeface="Calibri"/>
                          <a:ea typeface="Calibri"/>
                          <a:cs typeface="Times New Roman"/>
                        </a:rPr>
                        <a:t>Zone 2 : Asia;</a:t>
                      </a:r>
                      <a:endParaRPr lang="en-US" sz="1600" dirty="0">
                        <a:latin typeface="Calibri"/>
                        <a:ea typeface="Calibri"/>
                        <a:cs typeface="Times New Roman"/>
                      </a:endParaRPr>
                    </a:p>
                    <a:p>
                      <a:pPr marL="0" marR="0">
                        <a:lnSpc>
                          <a:spcPct val="107000"/>
                        </a:lnSpc>
                        <a:spcBef>
                          <a:spcPts val="0"/>
                        </a:spcBef>
                        <a:spcAft>
                          <a:spcPts val="0"/>
                        </a:spcAft>
                      </a:pPr>
                      <a:r>
                        <a:rPr lang="en-ZA" sz="1600" b="1" dirty="0">
                          <a:latin typeface="Calibri"/>
                          <a:ea typeface="Calibri"/>
                          <a:cs typeface="Times New Roman"/>
                        </a:rPr>
                        <a:t>Central Asia, Eastern Asia, Southern Asia, South Eastern Asia, Western Asia</a:t>
                      </a:r>
                      <a:endParaRPr lang="en-US" sz="16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392629">
                <a:tc>
                  <a:txBody>
                    <a:bodyPr/>
                    <a:lstStyle/>
                    <a:p>
                      <a:pPr marL="0" marR="0">
                        <a:lnSpc>
                          <a:spcPct val="107000"/>
                        </a:lnSpc>
                        <a:spcBef>
                          <a:spcPts val="0"/>
                        </a:spcBef>
                        <a:spcAft>
                          <a:spcPts val="0"/>
                        </a:spcAft>
                      </a:pPr>
                      <a:endParaRPr lang="en-US" sz="16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1400446">
                <a:tc>
                  <a:txBody>
                    <a:bodyPr/>
                    <a:lstStyle/>
                    <a:p>
                      <a:pPr marL="0" marR="0">
                        <a:lnSpc>
                          <a:spcPct val="107000"/>
                        </a:lnSpc>
                        <a:spcBef>
                          <a:spcPts val="0"/>
                        </a:spcBef>
                        <a:spcAft>
                          <a:spcPts val="0"/>
                        </a:spcAft>
                      </a:pPr>
                      <a:r>
                        <a:rPr lang="en-ZA" sz="1600" b="1" dirty="0">
                          <a:solidFill>
                            <a:srgbClr val="44546A"/>
                          </a:solidFill>
                          <a:latin typeface="Calibri"/>
                          <a:ea typeface="Calibri"/>
                          <a:cs typeface="Times New Roman"/>
                        </a:rPr>
                        <a:t>Zone 3 : Europe;</a:t>
                      </a:r>
                      <a:endParaRPr lang="en-US" sz="1600" dirty="0">
                        <a:latin typeface="Calibri"/>
                        <a:ea typeface="Calibri"/>
                        <a:cs typeface="Times New Roman"/>
                      </a:endParaRPr>
                    </a:p>
                    <a:p>
                      <a:pPr marL="0" marR="0">
                        <a:lnSpc>
                          <a:spcPct val="107000"/>
                        </a:lnSpc>
                        <a:spcBef>
                          <a:spcPts val="0"/>
                        </a:spcBef>
                        <a:spcAft>
                          <a:spcPts val="0"/>
                        </a:spcAft>
                      </a:pPr>
                      <a:r>
                        <a:rPr lang="en-ZA" sz="1600" b="1" dirty="0">
                          <a:latin typeface="Calibri"/>
                          <a:ea typeface="Calibri"/>
                          <a:cs typeface="Times New Roman"/>
                        </a:rPr>
                        <a:t>Eastern Europe, Northern Europe, Southern Europe, Western Europe</a:t>
                      </a:r>
                      <a:endParaRPr lang="en-US" sz="16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392629">
                <a:tc>
                  <a:txBody>
                    <a:bodyPr/>
                    <a:lstStyle/>
                    <a:p>
                      <a:pPr marL="0" marR="0">
                        <a:lnSpc>
                          <a:spcPct val="107000"/>
                        </a:lnSpc>
                        <a:spcBef>
                          <a:spcPts val="0"/>
                        </a:spcBef>
                        <a:spcAft>
                          <a:spcPts val="0"/>
                        </a:spcAft>
                      </a:pPr>
                      <a:endParaRPr lang="en-US" sz="16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lstStyle/>
          <a:p>
            <a:pPr algn="ctr"/>
            <a:r>
              <a:rPr lang="en-ZA" dirty="0" smtClean="0"/>
              <a:t>Mobilizing Nations to Pray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7544" y="1700808"/>
            <a:ext cx="8229600" cy="1143000"/>
          </a:xfrm>
        </p:spPr>
        <p:txBody>
          <a:bodyPr>
            <a:normAutofit fontScale="90000"/>
          </a:bodyPr>
          <a:lstStyle/>
          <a:p>
            <a:pPr fontAlgn="t"/>
            <a:r>
              <a:rPr lang="en-US" b="0" dirty="0" smtClean="0"/>
              <a:t/>
            </a:r>
            <a:br>
              <a:rPr lang="en-US" b="0" dirty="0" smtClean="0"/>
            </a:br>
            <a:endParaRPr lang="en-US" dirty="0"/>
          </a:p>
        </p:txBody>
      </p:sp>
      <p:graphicFrame>
        <p:nvGraphicFramePr>
          <p:cNvPr id="6" name="Table 5"/>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585819">
                <a:tc>
                  <a:txBody>
                    <a:bodyPr/>
                    <a:lstStyle/>
                    <a:p>
                      <a:pPr marL="0" marR="0">
                        <a:lnSpc>
                          <a:spcPct val="107000"/>
                        </a:lnSpc>
                        <a:spcBef>
                          <a:spcPts val="0"/>
                        </a:spcBef>
                        <a:spcAft>
                          <a:spcPts val="0"/>
                        </a:spcAft>
                      </a:pPr>
                      <a:r>
                        <a:rPr lang="en-ZA" sz="2400" b="1" dirty="0">
                          <a:latin typeface="Calibri"/>
                          <a:ea typeface="Calibri"/>
                          <a:cs typeface="Times New Roman"/>
                        </a:rPr>
                        <a:t>Gate Keeper</a:t>
                      </a:r>
                      <a:endParaRPr lang="en-US" sz="20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400" b="1" dirty="0">
                          <a:latin typeface="Calibri"/>
                          <a:ea typeface="Calibri"/>
                          <a:cs typeface="Times New Roman"/>
                        </a:rPr>
                        <a:t>Name</a:t>
                      </a:r>
                      <a:endParaRPr lang="en-US" sz="20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400" b="1" dirty="0">
                          <a:latin typeface="Calibri"/>
                          <a:ea typeface="Calibri"/>
                          <a:cs typeface="Times New Roman"/>
                        </a:rPr>
                        <a:t>Telephone</a:t>
                      </a:r>
                      <a:endParaRPr lang="en-US" sz="20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400" b="1" dirty="0">
                          <a:latin typeface="Calibri"/>
                          <a:ea typeface="Calibri"/>
                          <a:cs typeface="Times New Roman"/>
                        </a:rPr>
                        <a:t>Email</a:t>
                      </a:r>
                      <a:endParaRPr lang="en-US" sz="20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286889">
                <a:tc>
                  <a:txBody>
                    <a:bodyPr/>
                    <a:lstStyle/>
                    <a:p>
                      <a:pPr marL="0" marR="0">
                        <a:lnSpc>
                          <a:spcPct val="107000"/>
                        </a:lnSpc>
                        <a:spcBef>
                          <a:spcPts val="0"/>
                        </a:spcBef>
                        <a:spcAft>
                          <a:spcPts val="0"/>
                        </a:spcAft>
                      </a:pPr>
                      <a:r>
                        <a:rPr lang="en-ZA" sz="2000" b="1" dirty="0" smtClean="0">
                          <a:solidFill>
                            <a:srgbClr val="44546A"/>
                          </a:solidFill>
                          <a:latin typeface="Calibri"/>
                          <a:ea typeface="Calibri"/>
                          <a:cs typeface="Times New Roman"/>
                        </a:rPr>
                        <a:t>Zone 4 : Middle East;</a:t>
                      </a:r>
                      <a:endParaRPr lang="en-US" sz="2000" dirty="0" smtClean="0">
                        <a:latin typeface="Calibri"/>
                        <a:ea typeface="Calibri"/>
                        <a:cs typeface="Times New Roman"/>
                      </a:endParaRPr>
                    </a:p>
                    <a:p>
                      <a:pPr marL="0" marR="0">
                        <a:lnSpc>
                          <a:spcPct val="107000"/>
                        </a:lnSpc>
                        <a:spcBef>
                          <a:spcPts val="0"/>
                        </a:spcBef>
                        <a:spcAft>
                          <a:spcPts val="0"/>
                        </a:spcAft>
                      </a:pPr>
                      <a:r>
                        <a:rPr lang="en-ZA" sz="2000" b="1" dirty="0" smtClean="0">
                          <a:latin typeface="Calibri"/>
                          <a:ea typeface="Calibri"/>
                          <a:cs typeface="Times New Roman"/>
                        </a:rPr>
                        <a:t>Region 1 &amp; 2</a:t>
                      </a:r>
                      <a:endParaRPr lang="en-US" sz="2000" dirty="0" smtClean="0">
                        <a:latin typeface="Calibri"/>
                        <a:ea typeface="Calibri"/>
                        <a:cs typeface="Times New Roman"/>
                      </a:endParaRP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472169">
                <a:tc>
                  <a:txBody>
                    <a:bodyPr/>
                    <a:lstStyle/>
                    <a:p>
                      <a:pPr marL="0" marR="0">
                        <a:lnSpc>
                          <a:spcPct val="107000"/>
                        </a:lnSpc>
                        <a:spcBef>
                          <a:spcPts val="0"/>
                        </a:spcBef>
                        <a:spcAft>
                          <a:spcPts val="0"/>
                        </a:spcAft>
                      </a:pPr>
                      <a:endParaRPr lang="en-US" sz="2000" dirty="0" smtClean="0">
                        <a:latin typeface="Calibri"/>
                        <a:ea typeface="Calibri"/>
                        <a:cs typeface="Times New Roman"/>
                      </a:endParaRP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1623295">
                <a:tc>
                  <a:txBody>
                    <a:bodyPr/>
                    <a:lstStyle/>
                    <a:p>
                      <a:pPr marL="0" marR="0">
                        <a:lnSpc>
                          <a:spcPct val="107000"/>
                        </a:lnSpc>
                        <a:spcBef>
                          <a:spcPts val="0"/>
                        </a:spcBef>
                        <a:spcAft>
                          <a:spcPts val="0"/>
                        </a:spcAft>
                      </a:pPr>
                      <a:r>
                        <a:rPr lang="en-ZA" sz="2000" b="1" dirty="0" smtClean="0">
                          <a:solidFill>
                            <a:srgbClr val="44546A"/>
                          </a:solidFill>
                          <a:latin typeface="Calibri"/>
                          <a:ea typeface="Calibri"/>
                          <a:cs typeface="Times New Roman"/>
                        </a:rPr>
                        <a:t>Zone 5 : North America;</a:t>
                      </a:r>
                      <a:endParaRPr lang="en-US" sz="2000" dirty="0" smtClean="0">
                        <a:latin typeface="Calibri"/>
                        <a:ea typeface="Calibri"/>
                        <a:cs typeface="Times New Roman"/>
                      </a:endParaRPr>
                    </a:p>
                    <a:p>
                      <a:pPr marL="0" marR="0">
                        <a:lnSpc>
                          <a:spcPct val="107000"/>
                        </a:lnSpc>
                        <a:spcBef>
                          <a:spcPts val="0"/>
                        </a:spcBef>
                        <a:spcAft>
                          <a:spcPts val="0"/>
                        </a:spcAft>
                      </a:pPr>
                      <a:r>
                        <a:rPr lang="en-ZA" sz="2000" b="1" dirty="0" smtClean="0">
                          <a:latin typeface="Calibri"/>
                          <a:ea typeface="Calibri"/>
                          <a:cs typeface="Times New Roman"/>
                        </a:rPr>
                        <a:t>Region 1,2 &amp; 3</a:t>
                      </a:r>
                      <a:endParaRPr lang="en-US" sz="2000" dirty="0" smtClean="0">
                        <a:latin typeface="Calibri"/>
                        <a:ea typeface="Calibri"/>
                        <a:cs typeface="Times New Roman"/>
                      </a:endParaRPr>
                    </a:p>
                    <a:p>
                      <a:endParaRPr lang="en-US" sz="2400"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3"/>
                  </a:ext>
                </a:extLst>
              </a:tr>
              <a:tr h="516973">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1959277">
                <a:tc>
                  <a:txBody>
                    <a:bodyPr/>
                    <a:lstStyle/>
                    <a:p>
                      <a:pPr marL="0" marR="0">
                        <a:lnSpc>
                          <a:spcPct val="107000"/>
                        </a:lnSpc>
                        <a:spcBef>
                          <a:spcPts val="0"/>
                        </a:spcBef>
                        <a:spcAft>
                          <a:spcPts val="0"/>
                        </a:spcAft>
                      </a:pPr>
                      <a:r>
                        <a:rPr lang="en-ZA" sz="2000" b="1" dirty="0">
                          <a:solidFill>
                            <a:srgbClr val="44546A"/>
                          </a:solidFill>
                          <a:latin typeface="Calibri"/>
                          <a:ea typeface="Calibri"/>
                          <a:cs typeface="Times New Roman"/>
                        </a:rPr>
                        <a:t>Zone 6 : Central America </a:t>
                      </a:r>
                      <a:r>
                        <a:rPr lang="en-ZA" sz="2000" b="1" dirty="0">
                          <a:latin typeface="Calibri"/>
                          <a:ea typeface="Calibri"/>
                          <a:cs typeface="Times New Roman"/>
                        </a:rPr>
                        <a:t>and the Caribbean;</a:t>
                      </a:r>
                      <a:endParaRPr lang="en-US" sz="2000" dirty="0">
                        <a:latin typeface="Calibri"/>
                        <a:ea typeface="Calibri"/>
                        <a:cs typeface="Times New Roman"/>
                      </a:endParaRPr>
                    </a:p>
                    <a:p>
                      <a:pPr marL="0" marR="0">
                        <a:lnSpc>
                          <a:spcPct val="107000"/>
                        </a:lnSpc>
                        <a:spcBef>
                          <a:spcPts val="0"/>
                        </a:spcBef>
                        <a:spcAft>
                          <a:spcPts val="0"/>
                        </a:spcAft>
                      </a:pPr>
                      <a:r>
                        <a:rPr lang="en-ZA" sz="2000" b="1" dirty="0">
                          <a:latin typeface="Calibri"/>
                          <a:ea typeface="Calibri"/>
                          <a:cs typeface="Times New Roman"/>
                        </a:rPr>
                        <a:t>Central America &amp; The Caribbean</a:t>
                      </a:r>
                      <a:endParaRPr lang="en-US" sz="20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413578">
                <a:tc>
                  <a:txBody>
                    <a:bodyPr/>
                    <a:lstStyle/>
                    <a:p>
                      <a:pPr marL="0" marR="0">
                        <a:lnSpc>
                          <a:spcPct val="107000"/>
                        </a:lnSpc>
                        <a:spcBef>
                          <a:spcPts val="0"/>
                        </a:spcBef>
                        <a:spcAft>
                          <a:spcPts val="0"/>
                        </a:spcAft>
                      </a:pPr>
                      <a:endParaRPr lang="en-US" sz="20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725990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123949">
                <a:tc>
                  <a:txBody>
                    <a:bodyPr/>
                    <a:lstStyle/>
                    <a:p>
                      <a:pPr marL="0" marR="0">
                        <a:lnSpc>
                          <a:spcPct val="107000"/>
                        </a:lnSpc>
                        <a:spcBef>
                          <a:spcPts val="0"/>
                        </a:spcBef>
                        <a:spcAft>
                          <a:spcPts val="0"/>
                        </a:spcAft>
                      </a:pPr>
                      <a:r>
                        <a:rPr lang="en-ZA" sz="2800" b="1" dirty="0">
                          <a:latin typeface="Calibri"/>
                          <a:ea typeface="Calibri"/>
                          <a:cs typeface="Times New Roman"/>
                        </a:rPr>
                        <a:t>Gate Keeper</a:t>
                      </a:r>
                      <a:endParaRPr lang="en-US" sz="24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a:latin typeface="Calibri"/>
                          <a:ea typeface="Calibri"/>
                          <a:cs typeface="Times New Roman"/>
                        </a:rPr>
                        <a:t>Name</a:t>
                      </a:r>
                      <a:endParaRPr lang="en-US" sz="24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a:latin typeface="Calibri"/>
                          <a:ea typeface="Calibri"/>
                          <a:cs typeface="Times New Roman"/>
                        </a:rPr>
                        <a:t>Telephone</a:t>
                      </a:r>
                      <a:endParaRPr lang="en-US" sz="24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ZA" sz="2800" b="1" dirty="0">
                          <a:latin typeface="Calibri"/>
                          <a:ea typeface="Calibri"/>
                          <a:cs typeface="Times New Roman"/>
                        </a:rPr>
                        <a:t>Email</a:t>
                      </a:r>
                      <a:endParaRPr lang="en-US" sz="24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080916">
                <a:tc>
                  <a:txBody>
                    <a:bodyPr/>
                    <a:lstStyle/>
                    <a:p>
                      <a:pPr marL="0" marR="0">
                        <a:lnSpc>
                          <a:spcPct val="107000"/>
                        </a:lnSpc>
                        <a:spcBef>
                          <a:spcPts val="0"/>
                        </a:spcBef>
                        <a:spcAft>
                          <a:spcPts val="0"/>
                        </a:spcAft>
                      </a:pPr>
                      <a:r>
                        <a:rPr lang="en-ZA" sz="2000" b="1" dirty="0" smtClean="0">
                          <a:solidFill>
                            <a:srgbClr val="44546A"/>
                          </a:solidFill>
                          <a:latin typeface="Calibri"/>
                          <a:ea typeface="Calibri"/>
                          <a:cs typeface="Times New Roman"/>
                        </a:rPr>
                        <a:t>Zone 7 : South America;</a:t>
                      </a:r>
                      <a:endParaRPr lang="en-US" sz="2000" dirty="0" smtClean="0">
                        <a:latin typeface="Calibri"/>
                        <a:ea typeface="Calibri"/>
                        <a:cs typeface="Times New Roman"/>
                      </a:endParaRPr>
                    </a:p>
                    <a:p>
                      <a:pPr marL="0" marR="0">
                        <a:lnSpc>
                          <a:spcPct val="107000"/>
                        </a:lnSpc>
                        <a:spcBef>
                          <a:spcPts val="0"/>
                        </a:spcBef>
                        <a:spcAft>
                          <a:spcPts val="0"/>
                        </a:spcAft>
                      </a:pPr>
                      <a:r>
                        <a:rPr lang="en-ZA" sz="2000" b="1" dirty="0" smtClean="0">
                          <a:latin typeface="Calibri"/>
                          <a:ea typeface="Calibri"/>
                          <a:cs typeface="Times New Roman"/>
                        </a:rPr>
                        <a:t>Region 1 &amp; 2</a:t>
                      </a:r>
                      <a:endParaRPr lang="en-US" sz="2000" dirty="0" smtClean="0">
                        <a:latin typeface="Calibri"/>
                        <a:ea typeface="Calibri"/>
                        <a:cs typeface="Times New Roman"/>
                      </a:endParaRPr>
                    </a:p>
                    <a:p>
                      <a:pPr marL="0" marR="0">
                        <a:lnSpc>
                          <a:spcPct val="107000"/>
                        </a:lnSpc>
                        <a:spcBef>
                          <a:spcPts val="0"/>
                        </a:spcBef>
                        <a:spcAft>
                          <a:spcPts val="0"/>
                        </a:spcAft>
                      </a:pPr>
                      <a:endParaRPr lang="en-US" sz="20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r h="483296">
                <a:tc>
                  <a:txBody>
                    <a:bodyPr/>
                    <a:lstStyle/>
                    <a:p>
                      <a:pPr marL="0" marR="0">
                        <a:lnSpc>
                          <a:spcPct val="107000"/>
                        </a:lnSpc>
                        <a:spcBef>
                          <a:spcPts val="0"/>
                        </a:spcBef>
                        <a:spcAft>
                          <a:spcPts val="0"/>
                        </a:spcAft>
                      </a:pPr>
                      <a:endParaRPr lang="en-US" sz="20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2"/>
                  </a:ext>
                </a:extLst>
              </a:tr>
              <a:tr h="1179762">
                <a:tc>
                  <a:txBody>
                    <a:bodyPr/>
                    <a:lstStyle/>
                    <a:p>
                      <a:pPr marL="0" marR="0">
                        <a:lnSpc>
                          <a:spcPct val="107000"/>
                        </a:lnSpc>
                        <a:spcBef>
                          <a:spcPts val="0"/>
                        </a:spcBef>
                        <a:spcAft>
                          <a:spcPts val="0"/>
                        </a:spcAft>
                      </a:pPr>
                      <a:r>
                        <a:rPr lang="en-ZA" sz="2000" b="1" dirty="0" smtClean="0">
                          <a:solidFill>
                            <a:srgbClr val="44546A"/>
                          </a:solidFill>
                          <a:latin typeface="Calibri"/>
                          <a:ea typeface="Calibri"/>
                          <a:cs typeface="Times New Roman"/>
                        </a:rPr>
                        <a:t>Zone </a:t>
                      </a:r>
                      <a:r>
                        <a:rPr lang="en-ZA" sz="2000" b="1" dirty="0">
                          <a:solidFill>
                            <a:srgbClr val="44546A"/>
                          </a:solidFill>
                          <a:latin typeface="Calibri"/>
                          <a:ea typeface="Calibri"/>
                          <a:cs typeface="Times New Roman"/>
                        </a:rPr>
                        <a:t>8 : The Pacific;</a:t>
                      </a:r>
                      <a:endParaRPr lang="en-US" sz="2000" dirty="0">
                        <a:latin typeface="Calibri"/>
                        <a:ea typeface="Calibri"/>
                        <a:cs typeface="Times New Roman"/>
                      </a:endParaRPr>
                    </a:p>
                    <a:p>
                      <a:pPr marL="0" marR="0">
                        <a:lnSpc>
                          <a:spcPct val="107000"/>
                        </a:lnSpc>
                        <a:spcBef>
                          <a:spcPts val="0"/>
                        </a:spcBef>
                        <a:spcAft>
                          <a:spcPts val="0"/>
                        </a:spcAft>
                      </a:pPr>
                      <a:r>
                        <a:rPr lang="en-ZA" sz="2000" b="1" dirty="0">
                          <a:latin typeface="Calibri"/>
                          <a:ea typeface="Calibri"/>
                          <a:cs typeface="Times New Roman"/>
                        </a:rPr>
                        <a:t>Region 1,2,3 &amp; 4</a:t>
                      </a:r>
                      <a:endParaRPr lang="en-US" sz="20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3"/>
                  </a:ext>
                </a:extLst>
              </a:tr>
              <a:tr h="455962">
                <a:tc>
                  <a:txBody>
                    <a:bodyPr/>
                    <a:lstStyle/>
                    <a:p>
                      <a:pPr marL="0" marR="0">
                        <a:lnSpc>
                          <a:spcPct val="107000"/>
                        </a:lnSpc>
                        <a:spcBef>
                          <a:spcPts val="0"/>
                        </a:spcBef>
                        <a:spcAft>
                          <a:spcPts val="0"/>
                        </a:spcAft>
                      </a:pPr>
                      <a:endParaRPr lang="en-US" sz="20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4"/>
                  </a:ext>
                </a:extLst>
              </a:tr>
              <a:tr h="984198">
                <a:tc>
                  <a:txBody>
                    <a:bodyPr/>
                    <a:lstStyle/>
                    <a:p>
                      <a:pPr marL="0" marR="0">
                        <a:lnSpc>
                          <a:spcPct val="107000"/>
                        </a:lnSpc>
                        <a:spcBef>
                          <a:spcPts val="0"/>
                        </a:spcBef>
                        <a:spcAft>
                          <a:spcPts val="0"/>
                        </a:spcAft>
                      </a:pPr>
                      <a:r>
                        <a:rPr lang="en-ZA" sz="2000" b="1" dirty="0">
                          <a:solidFill>
                            <a:srgbClr val="44546A"/>
                          </a:solidFill>
                          <a:latin typeface="Calibri"/>
                          <a:ea typeface="Calibri"/>
                          <a:cs typeface="Times New Roman"/>
                        </a:rPr>
                        <a:t>Zone 9 : The </a:t>
                      </a:r>
                      <a:r>
                        <a:rPr lang="en-ZA" sz="2000" b="1" dirty="0" smtClean="0">
                          <a:solidFill>
                            <a:srgbClr val="44546A"/>
                          </a:solidFill>
                          <a:latin typeface="Calibri"/>
                          <a:ea typeface="Calibri"/>
                          <a:cs typeface="Times New Roman"/>
                        </a:rPr>
                        <a:t>Arctic </a:t>
                      </a:r>
                      <a:r>
                        <a:rPr lang="en-ZA" sz="2000" b="1" dirty="0">
                          <a:solidFill>
                            <a:srgbClr val="44546A"/>
                          </a:solidFill>
                          <a:latin typeface="Calibri"/>
                          <a:ea typeface="Calibri"/>
                          <a:cs typeface="Times New Roman"/>
                        </a:rPr>
                        <a:t>;</a:t>
                      </a:r>
                      <a:endParaRPr lang="en-US" sz="2000" dirty="0">
                        <a:latin typeface="Calibri"/>
                        <a:ea typeface="Calibri"/>
                        <a:cs typeface="Times New Roman"/>
                      </a:endParaRPr>
                    </a:p>
                    <a:p>
                      <a:pPr marL="0" marR="0">
                        <a:lnSpc>
                          <a:spcPct val="107000"/>
                        </a:lnSpc>
                        <a:spcBef>
                          <a:spcPts val="0"/>
                        </a:spcBef>
                        <a:spcAft>
                          <a:spcPts val="0"/>
                        </a:spcAft>
                      </a:pPr>
                      <a:r>
                        <a:rPr lang="en-ZA" sz="2000" b="1" dirty="0">
                          <a:solidFill>
                            <a:srgbClr val="000000"/>
                          </a:solidFill>
                          <a:latin typeface="Calibri"/>
                          <a:ea typeface="Calibri"/>
                          <a:cs typeface="Times New Roman"/>
                        </a:rPr>
                        <a:t>The North Pole</a:t>
                      </a:r>
                      <a:endParaRPr lang="en-US" sz="20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5"/>
                  </a:ext>
                </a:extLst>
              </a:tr>
              <a:tr h="460893">
                <a:tc>
                  <a:txBody>
                    <a:bodyPr/>
                    <a:lstStyle/>
                    <a:p>
                      <a:pPr marL="0" marR="0">
                        <a:lnSpc>
                          <a:spcPct val="107000"/>
                        </a:lnSpc>
                        <a:spcBef>
                          <a:spcPts val="0"/>
                        </a:spcBef>
                        <a:spcAft>
                          <a:spcPts val="0"/>
                        </a:spcAft>
                      </a:pPr>
                      <a:endParaRPr lang="en-US" sz="20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r h="1267299">
                <a:tc>
                  <a:txBody>
                    <a:bodyPr/>
                    <a:lstStyle/>
                    <a:p>
                      <a:pPr marL="0" marR="0">
                        <a:lnSpc>
                          <a:spcPct val="107000"/>
                        </a:lnSpc>
                        <a:spcBef>
                          <a:spcPts val="0"/>
                        </a:spcBef>
                        <a:spcAft>
                          <a:spcPts val="0"/>
                        </a:spcAft>
                      </a:pPr>
                      <a:r>
                        <a:rPr lang="en-ZA" sz="2000" b="1" dirty="0">
                          <a:solidFill>
                            <a:srgbClr val="44546A"/>
                          </a:solidFill>
                          <a:latin typeface="Calibri"/>
                          <a:ea typeface="Calibri"/>
                          <a:cs typeface="Times New Roman"/>
                        </a:rPr>
                        <a:t>Zone 10 : Antarctica ;</a:t>
                      </a:r>
                      <a:endParaRPr lang="en-US" sz="2000" dirty="0">
                        <a:latin typeface="Calibri"/>
                        <a:ea typeface="Calibri"/>
                        <a:cs typeface="Times New Roman"/>
                      </a:endParaRPr>
                    </a:p>
                    <a:p>
                      <a:pPr marL="0" marR="0">
                        <a:lnSpc>
                          <a:spcPct val="107000"/>
                        </a:lnSpc>
                        <a:spcBef>
                          <a:spcPts val="0"/>
                        </a:spcBef>
                        <a:spcAft>
                          <a:spcPts val="0"/>
                        </a:spcAft>
                      </a:pPr>
                      <a:r>
                        <a:rPr lang="en-ZA" sz="2000" b="1" dirty="0">
                          <a:solidFill>
                            <a:srgbClr val="000000"/>
                          </a:solidFill>
                          <a:latin typeface="Calibri"/>
                          <a:ea typeface="Calibri"/>
                          <a:cs typeface="Times New Roman"/>
                        </a:rPr>
                        <a:t>The South Pole</a:t>
                      </a:r>
                      <a:endParaRPr lang="en-US" sz="20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403648" y="4005064"/>
            <a:ext cx="7162800" cy="648232"/>
          </a:xfrm>
        </p:spPr>
        <p:txBody>
          <a:bodyPr>
            <a:noAutofit/>
          </a:bodyPr>
          <a:lstStyle/>
          <a:p>
            <a:endParaRPr lang="en-US" sz="4400" dirty="0"/>
          </a:p>
        </p:txBody>
      </p:sp>
      <p:graphicFrame>
        <p:nvGraphicFramePr>
          <p:cNvPr id="5" name="Picture Placeholder 4"/>
          <p:cNvGraphicFramePr>
            <a:graphicFrameLocks noGrp="1"/>
          </p:cNvGraphicFramePr>
          <p:nvPr>
            <p:ph type="pic" idx="1"/>
          </p:nvPr>
        </p:nvGraphicFramePr>
        <p:xfrm>
          <a:off x="251520" y="0"/>
          <a:ext cx="8686800" cy="5688633"/>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gridCol w="2111152">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1181840">
                <a:tc>
                  <a:txBody>
                    <a:bodyPr/>
                    <a:lstStyle/>
                    <a:p>
                      <a:pPr marL="0" marR="0">
                        <a:lnSpc>
                          <a:spcPct val="107000"/>
                        </a:lnSpc>
                        <a:spcBef>
                          <a:spcPts val="0"/>
                        </a:spcBef>
                        <a:spcAft>
                          <a:spcPts val="0"/>
                        </a:spcAft>
                      </a:pPr>
                      <a:r>
                        <a:rPr lang="en-US" sz="2000" b="1" dirty="0">
                          <a:latin typeface="Arial"/>
                          <a:ea typeface="Calibri"/>
                          <a:cs typeface="Times New Roman"/>
                        </a:rPr>
                        <a:t>Praying for the Eight Gates of Society</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latin typeface="Arial"/>
                          <a:ea typeface="Calibri"/>
                          <a:cs typeface="Times New Roman"/>
                        </a:rPr>
                        <a:t>Names of Gate Keepers</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a:latin typeface="Arial"/>
                          <a:ea typeface="Calibri"/>
                          <a:cs typeface="Times New Roman"/>
                        </a:rPr>
                        <a:t>Tel</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latin typeface="Arial"/>
                          <a:ea typeface="Calibri"/>
                          <a:cs typeface="Times New Roman"/>
                        </a:rPr>
                        <a:t>Email</a:t>
                      </a:r>
                      <a:endParaRPr lang="en-US" sz="18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44714">
                <a:tc>
                  <a:txBody>
                    <a:bodyPr/>
                    <a:lstStyle/>
                    <a:p>
                      <a:pPr marL="0" marR="0">
                        <a:lnSpc>
                          <a:spcPct val="107000"/>
                        </a:lnSpc>
                        <a:spcBef>
                          <a:spcPts val="0"/>
                        </a:spcBef>
                        <a:spcAft>
                          <a:spcPts val="0"/>
                        </a:spcAft>
                      </a:pPr>
                      <a:r>
                        <a:rPr lang="en-US" sz="1800" b="1" kern="1200">
                          <a:solidFill>
                            <a:srgbClr val="000000"/>
                          </a:solidFill>
                          <a:latin typeface="Arial"/>
                          <a:ea typeface="+mn-ea"/>
                          <a:cs typeface="Times New Roman"/>
                        </a:rPr>
                        <a:t>1</a:t>
                      </a:r>
                      <a:r>
                        <a:rPr lang="en-US" sz="1800" b="1" kern="1200" baseline="30000">
                          <a:solidFill>
                            <a:srgbClr val="000000"/>
                          </a:solidFill>
                          <a:latin typeface="Arial"/>
                          <a:ea typeface="+mn-ea"/>
                          <a:cs typeface="Times New Roman"/>
                        </a:rPr>
                        <a:t>st</a:t>
                      </a:r>
                      <a:r>
                        <a:rPr lang="en-US" sz="1800" b="1" kern="1200">
                          <a:solidFill>
                            <a:srgbClr val="000000"/>
                          </a:solidFill>
                          <a:latin typeface="Arial"/>
                          <a:ea typeface="+mn-ea"/>
                          <a:cs typeface="Times New Roman"/>
                        </a:rPr>
                        <a:t> Watch 18:00-21:00 </a:t>
                      </a:r>
                      <a:r>
                        <a:rPr lang="en-US" sz="1800" kern="1200">
                          <a:solidFill>
                            <a:srgbClr val="000000"/>
                          </a:solidFill>
                          <a:latin typeface="Arial"/>
                          <a:ea typeface="+mn-ea"/>
                          <a:cs typeface="Times New Roman"/>
                        </a:rPr>
                        <a:t>Family Gate:</a:t>
                      </a:r>
                      <a:endParaRPr lang="en-US" sz="16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126698">
                <a:tc>
                  <a:txBody>
                    <a:bodyPr/>
                    <a:lstStyle/>
                    <a:p>
                      <a:pPr marL="0" marR="0">
                        <a:lnSpc>
                          <a:spcPct val="107000"/>
                        </a:lnSpc>
                        <a:spcBef>
                          <a:spcPts val="0"/>
                        </a:spcBef>
                        <a:spcAft>
                          <a:spcPts val="0"/>
                        </a:spcAft>
                      </a:pPr>
                      <a:r>
                        <a:rPr lang="en-US" sz="1800" b="1" kern="1200">
                          <a:solidFill>
                            <a:srgbClr val="000000"/>
                          </a:solidFill>
                          <a:latin typeface="Arial"/>
                          <a:ea typeface="+mn-ea"/>
                          <a:cs typeface="Times New Roman"/>
                        </a:rPr>
                        <a:t>2</a:t>
                      </a:r>
                      <a:r>
                        <a:rPr lang="en-US" sz="1800" b="1" kern="1200" baseline="30000">
                          <a:solidFill>
                            <a:srgbClr val="000000"/>
                          </a:solidFill>
                          <a:latin typeface="Arial"/>
                          <a:ea typeface="+mn-ea"/>
                          <a:cs typeface="Times New Roman"/>
                        </a:rPr>
                        <a:t>nd</a:t>
                      </a:r>
                      <a:r>
                        <a:rPr lang="en-US" sz="1800" b="1" kern="1200">
                          <a:solidFill>
                            <a:srgbClr val="000000"/>
                          </a:solidFill>
                          <a:latin typeface="Arial"/>
                          <a:ea typeface="+mn-ea"/>
                          <a:cs typeface="Times New Roman"/>
                        </a:rPr>
                        <a:t> Watch 21:00-24:00 </a:t>
                      </a:r>
                      <a:r>
                        <a:rPr lang="en-US" sz="1800" kern="1200">
                          <a:solidFill>
                            <a:srgbClr val="000000"/>
                          </a:solidFill>
                          <a:latin typeface="Arial"/>
                          <a:ea typeface="+mn-ea"/>
                          <a:cs typeface="Times New Roman"/>
                        </a:rPr>
                        <a:t>Belief System Gate:</a:t>
                      </a:r>
                      <a:endParaRPr lang="en-US" sz="16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508683">
                <a:tc>
                  <a:txBody>
                    <a:bodyPr/>
                    <a:lstStyle/>
                    <a:p>
                      <a:pPr marL="0" marR="0">
                        <a:lnSpc>
                          <a:spcPct val="107000"/>
                        </a:lnSpc>
                        <a:spcBef>
                          <a:spcPts val="0"/>
                        </a:spcBef>
                        <a:spcAft>
                          <a:spcPts val="0"/>
                        </a:spcAft>
                      </a:pPr>
                      <a:r>
                        <a:rPr lang="en-US" sz="1800" b="1" kern="1200">
                          <a:solidFill>
                            <a:srgbClr val="000000"/>
                          </a:solidFill>
                          <a:latin typeface="Arial"/>
                          <a:ea typeface="+mn-ea"/>
                          <a:cs typeface="Times New Roman"/>
                        </a:rPr>
                        <a:t>3</a:t>
                      </a:r>
                      <a:r>
                        <a:rPr lang="en-US" sz="1800" b="1" kern="1200" baseline="30000">
                          <a:solidFill>
                            <a:srgbClr val="000000"/>
                          </a:solidFill>
                          <a:latin typeface="Arial"/>
                          <a:ea typeface="+mn-ea"/>
                          <a:cs typeface="Times New Roman"/>
                        </a:rPr>
                        <a:t>rd</a:t>
                      </a:r>
                      <a:r>
                        <a:rPr lang="en-US" sz="1800" b="1" kern="1200">
                          <a:solidFill>
                            <a:srgbClr val="000000"/>
                          </a:solidFill>
                          <a:latin typeface="Arial"/>
                          <a:ea typeface="+mn-ea"/>
                          <a:cs typeface="Times New Roman"/>
                        </a:rPr>
                        <a:t> Watch 24:00-03:00 </a:t>
                      </a:r>
                      <a:r>
                        <a:rPr lang="en-US" sz="1800" kern="1200">
                          <a:solidFill>
                            <a:srgbClr val="000000"/>
                          </a:solidFill>
                          <a:latin typeface="Arial"/>
                          <a:ea typeface="+mn-ea"/>
                          <a:cs typeface="Times New Roman"/>
                        </a:rPr>
                        <a:t>Government, Governance and Leadership Gate:</a:t>
                      </a:r>
                      <a:endParaRPr lang="en-US" sz="16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126698">
                <a:tc>
                  <a:txBody>
                    <a:bodyPr/>
                    <a:lstStyle/>
                    <a:p>
                      <a:pPr marL="0" marR="0">
                        <a:lnSpc>
                          <a:spcPct val="107000"/>
                        </a:lnSpc>
                        <a:spcBef>
                          <a:spcPts val="0"/>
                        </a:spcBef>
                        <a:spcAft>
                          <a:spcPts val="0"/>
                        </a:spcAft>
                      </a:pPr>
                      <a:r>
                        <a:rPr lang="en-US" sz="1800" b="1" kern="1200" dirty="0">
                          <a:solidFill>
                            <a:srgbClr val="000000"/>
                          </a:solidFill>
                          <a:latin typeface="Arial"/>
                          <a:ea typeface="+mn-ea"/>
                          <a:cs typeface="Times New Roman"/>
                        </a:rPr>
                        <a:t>4</a:t>
                      </a:r>
                      <a:r>
                        <a:rPr lang="en-US" sz="1800" b="1" kern="1200" baseline="30000" dirty="0">
                          <a:solidFill>
                            <a:srgbClr val="000000"/>
                          </a:solidFill>
                          <a:latin typeface="Arial"/>
                          <a:ea typeface="+mn-ea"/>
                          <a:cs typeface="Times New Roman"/>
                        </a:rPr>
                        <a:t>th</a:t>
                      </a:r>
                      <a:r>
                        <a:rPr lang="en-US" sz="1800" b="1" kern="1200" dirty="0">
                          <a:solidFill>
                            <a:srgbClr val="000000"/>
                          </a:solidFill>
                          <a:latin typeface="Arial"/>
                          <a:ea typeface="+mn-ea"/>
                          <a:cs typeface="Times New Roman"/>
                        </a:rPr>
                        <a:t> Watch 03:00-06:00</a:t>
                      </a:r>
                      <a:r>
                        <a:rPr lang="en-US" sz="1800" kern="1200" dirty="0">
                          <a:solidFill>
                            <a:srgbClr val="000000"/>
                          </a:solidFill>
                          <a:latin typeface="Arial"/>
                          <a:ea typeface="+mn-ea"/>
                          <a:cs typeface="Times New Roman"/>
                        </a:rPr>
                        <a:t> Economy Gate:</a:t>
                      </a:r>
                      <a:endParaRPr lang="en-US" sz="16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
        <p:nvSpPr>
          <p:cNvPr id="4" name="Title 3"/>
          <p:cNvSpPr>
            <a:spLocks noGrp="1"/>
          </p:cNvSpPr>
          <p:nvPr>
            <p:ph type="title"/>
          </p:nvPr>
        </p:nvSpPr>
        <p:spPr>
          <a:xfrm>
            <a:off x="827584" y="5877272"/>
            <a:ext cx="8075432" cy="562672"/>
          </a:xfrm>
        </p:spPr>
        <p:txBody>
          <a:bodyPr>
            <a:noAutofit/>
          </a:bodyPr>
          <a:lstStyle/>
          <a:p>
            <a:r>
              <a:rPr lang="en-US" sz="4000" b="1" dirty="0" smtClean="0"/>
              <a:t>Night Watches</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graphicFrame>
        <p:nvGraphicFramePr>
          <p:cNvPr id="5" name="Picture Placeholder 4"/>
          <p:cNvGraphicFramePr>
            <a:graphicFrameLocks noGrp="1"/>
          </p:cNvGraphicFramePr>
          <p:nvPr>
            <p:ph type="pic" idx="1"/>
          </p:nvPr>
        </p:nvGraphicFramePr>
        <p:xfrm>
          <a:off x="228600" y="-80818"/>
          <a:ext cx="8686800" cy="615086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370840">
                <a:tc>
                  <a:txBody>
                    <a:bodyPr/>
                    <a:lstStyle/>
                    <a:p>
                      <a:pPr marL="0" marR="0">
                        <a:lnSpc>
                          <a:spcPct val="107000"/>
                        </a:lnSpc>
                        <a:spcBef>
                          <a:spcPts val="0"/>
                        </a:spcBef>
                        <a:spcAft>
                          <a:spcPts val="0"/>
                        </a:spcAft>
                      </a:pPr>
                      <a:r>
                        <a:rPr lang="en-US" sz="2000" b="1" dirty="0">
                          <a:latin typeface="Arial"/>
                          <a:ea typeface="Calibri"/>
                          <a:cs typeface="Times New Roman"/>
                        </a:rPr>
                        <a:t>Praying for the Eight Gates of Society</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latin typeface="Arial"/>
                          <a:ea typeface="Calibri"/>
                          <a:cs typeface="Times New Roman"/>
                        </a:rPr>
                        <a:t>Names of Gate Keepers</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latin typeface="Arial"/>
                          <a:ea typeface="Calibri"/>
                          <a:cs typeface="Times New Roman"/>
                        </a:rPr>
                        <a:t>Tel</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2000" b="1" dirty="0">
                          <a:latin typeface="Arial"/>
                          <a:ea typeface="Calibri"/>
                          <a:cs typeface="Times New Roman"/>
                        </a:rPr>
                        <a:t>Email</a:t>
                      </a:r>
                      <a:endParaRPr lang="en-US" sz="18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marL="457200" marR="0">
                        <a:lnSpc>
                          <a:spcPct val="107000"/>
                        </a:lnSpc>
                        <a:spcBef>
                          <a:spcPts val="0"/>
                        </a:spcBef>
                        <a:spcAft>
                          <a:spcPts val="0"/>
                        </a:spcAft>
                      </a:pPr>
                      <a:endParaRPr lang="en-US" sz="2000" dirty="0">
                        <a:latin typeface="Arial"/>
                        <a:ea typeface="Calibri"/>
                        <a:cs typeface="Times New Roman"/>
                      </a:endParaRPr>
                    </a:p>
                    <a:p>
                      <a:pPr marL="0" marR="0">
                        <a:lnSpc>
                          <a:spcPct val="105000"/>
                        </a:lnSpc>
                        <a:spcBef>
                          <a:spcPts val="0"/>
                        </a:spcBef>
                        <a:spcAft>
                          <a:spcPts val="0"/>
                        </a:spcAft>
                      </a:pPr>
                      <a:r>
                        <a:rPr lang="en-US" sz="2000" b="1" dirty="0">
                          <a:latin typeface="Arial"/>
                          <a:ea typeface="Calibri"/>
                          <a:cs typeface="Times New Roman"/>
                        </a:rPr>
                        <a:t>1</a:t>
                      </a:r>
                      <a:r>
                        <a:rPr lang="en-US" sz="2000" b="1" baseline="30000" dirty="0">
                          <a:latin typeface="Arial"/>
                          <a:ea typeface="Calibri"/>
                          <a:cs typeface="Times New Roman"/>
                        </a:rPr>
                        <a:t>st</a:t>
                      </a:r>
                      <a:r>
                        <a:rPr lang="en-US" sz="2000" b="1" dirty="0">
                          <a:latin typeface="Arial"/>
                          <a:ea typeface="Calibri"/>
                          <a:cs typeface="Times New Roman"/>
                        </a:rPr>
                        <a:t> Watch 06:00-09:00 </a:t>
                      </a:r>
                      <a:r>
                        <a:rPr lang="en-US" sz="2000" dirty="0">
                          <a:latin typeface="Arial"/>
                          <a:ea typeface="Calibri"/>
                          <a:cs typeface="Times New Roman"/>
                        </a:rPr>
                        <a:t>Education Gate:</a:t>
                      </a:r>
                      <a:endParaRPr lang="en-US" sz="1800" dirty="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pPr marL="0" marR="0">
                        <a:lnSpc>
                          <a:spcPct val="105000"/>
                        </a:lnSpc>
                        <a:spcBef>
                          <a:spcPts val="0"/>
                        </a:spcBef>
                        <a:spcAft>
                          <a:spcPts val="0"/>
                        </a:spcAft>
                      </a:pPr>
                      <a:r>
                        <a:rPr lang="en-US" sz="2000" b="1">
                          <a:latin typeface="Arial"/>
                          <a:ea typeface="Calibri"/>
                          <a:cs typeface="Times New Roman"/>
                        </a:rPr>
                        <a:t>2</a:t>
                      </a:r>
                      <a:r>
                        <a:rPr lang="en-US" sz="2000" b="1" baseline="30000">
                          <a:latin typeface="Arial"/>
                          <a:ea typeface="Calibri"/>
                          <a:cs typeface="Times New Roman"/>
                        </a:rPr>
                        <a:t>nd</a:t>
                      </a:r>
                      <a:r>
                        <a:rPr lang="en-US" sz="2000" b="1">
                          <a:latin typeface="Arial"/>
                          <a:ea typeface="Calibri"/>
                          <a:cs typeface="Times New Roman"/>
                        </a:rPr>
                        <a:t> Watch 09:00-12:00 </a:t>
                      </a:r>
                      <a:r>
                        <a:rPr lang="en-US" sz="2000">
                          <a:latin typeface="Arial"/>
                          <a:ea typeface="Calibri"/>
                          <a:cs typeface="Times New Roman"/>
                        </a:rPr>
                        <a:t>Science and Technology Gate:</a:t>
                      </a:r>
                      <a:endParaRPr lang="en-US" sz="1800">
                        <a:latin typeface="Calibri"/>
                        <a:ea typeface="Calibri"/>
                        <a:cs typeface="Times New Roman"/>
                      </a:endParaRPr>
                    </a:p>
                  </a:txBody>
                  <a:tcPr marL="68580" marR="68580" marT="0" marB="0"/>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pPr marL="0" marR="0">
                        <a:lnSpc>
                          <a:spcPct val="105000"/>
                        </a:lnSpc>
                        <a:spcBef>
                          <a:spcPts val="0"/>
                        </a:spcBef>
                        <a:spcAft>
                          <a:spcPts val="0"/>
                        </a:spcAft>
                      </a:pPr>
                      <a:r>
                        <a:rPr lang="en-US" sz="2000" b="1">
                          <a:latin typeface="Arial"/>
                          <a:ea typeface="Calibri"/>
                          <a:cs typeface="Times New Roman"/>
                        </a:rPr>
                        <a:t>3</a:t>
                      </a:r>
                      <a:r>
                        <a:rPr lang="en-US" sz="2000" b="1" baseline="30000">
                          <a:latin typeface="Arial"/>
                          <a:ea typeface="Calibri"/>
                          <a:cs typeface="Times New Roman"/>
                        </a:rPr>
                        <a:t>rd</a:t>
                      </a:r>
                      <a:r>
                        <a:rPr lang="en-US" sz="2000" b="1">
                          <a:latin typeface="Arial"/>
                          <a:ea typeface="Calibri"/>
                          <a:cs typeface="Times New Roman"/>
                        </a:rPr>
                        <a:t> Watch 12:00-15:00 </a:t>
                      </a:r>
                      <a:r>
                        <a:rPr lang="en-US" sz="2000">
                          <a:latin typeface="Arial"/>
                          <a:ea typeface="Calibri"/>
                          <a:cs typeface="Times New Roman"/>
                        </a:rPr>
                        <a:t>Media Gate:</a:t>
                      </a:r>
                      <a:endParaRPr lang="en-US" sz="1800">
                        <a:latin typeface="Calibri"/>
                        <a:ea typeface="Calibri"/>
                        <a:cs typeface="Times New Roman"/>
                      </a:endParaRPr>
                    </a:p>
                  </a:txBody>
                  <a:tcPr marL="68580" marR="68580" marT="0" marB="0"/>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3"/>
                  </a:ext>
                </a:extLst>
              </a:tr>
              <a:tr h="370840">
                <a:tc>
                  <a:txBody>
                    <a:bodyPr/>
                    <a:lstStyle/>
                    <a:p>
                      <a:pPr marL="0" marR="0">
                        <a:lnSpc>
                          <a:spcPct val="105000"/>
                        </a:lnSpc>
                        <a:spcBef>
                          <a:spcPts val="0"/>
                        </a:spcBef>
                        <a:spcAft>
                          <a:spcPts val="0"/>
                        </a:spcAft>
                      </a:pPr>
                      <a:r>
                        <a:rPr lang="en-US" sz="2000" b="1" dirty="0">
                          <a:latin typeface="Arial"/>
                          <a:ea typeface="Calibri"/>
                          <a:cs typeface="Times New Roman"/>
                        </a:rPr>
                        <a:t>4</a:t>
                      </a:r>
                      <a:r>
                        <a:rPr lang="en-US" sz="2000" b="1" baseline="30000" dirty="0">
                          <a:latin typeface="Arial"/>
                          <a:ea typeface="Calibri"/>
                          <a:cs typeface="Times New Roman"/>
                        </a:rPr>
                        <a:t>th</a:t>
                      </a:r>
                      <a:r>
                        <a:rPr lang="en-US" sz="2000" b="1" dirty="0">
                          <a:latin typeface="Arial"/>
                          <a:ea typeface="Calibri"/>
                          <a:cs typeface="Times New Roman"/>
                        </a:rPr>
                        <a:t> Watch 15:00-18:00 </a:t>
                      </a:r>
                      <a:r>
                        <a:rPr lang="en-US" sz="2000" dirty="0">
                          <a:latin typeface="Arial"/>
                          <a:ea typeface="Calibri"/>
                          <a:cs typeface="Times New Roman"/>
                        </a:rPr>
                        <a:t>Arts, Sports and Culture Gate:</a:t>
                      </a:r>
                      <a:endParaRPr lang="en-US" sz="1800" dirty="0">
                        <a:latin typeface="Calibri"/>
                        <a:ea typeface="Calibri"/>
                        <a:cs typeface="Times New Roman"/>
                      </a:endParaRPr>
                    </a:p>
                  </a:txBody>
                  <a:tcPr marL="68580" marR="68580" marT="0" marB="0"/>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4"/>
                  </a:ext>
                </a:extLst>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5"/>
                  </a:ext>
                </a:extLst>
              </a:tr>
            </a:tbl>
          </a:graphicData>
        </a:graphic>
      </p:graphicFrame>
      <p:sp>
        <p:nvSpPr>
          <p:cNvPr id="4" name="Title 3"/>
          <p:cNvSpPr>
            <a:spLocks noGrp="1"/>
          </p:cNvSpPr>
          <p:nvPr>
            <p:ph type="title"/>
          </p:nvPr>
        </p:nvSpPr>
        <p:spPr>
          <a:xfrm>
            <a:off x="827584" y="6093296"/>
            <a:ext cx="8075432" cy="562672"/>
          </a:xfrm>
        </p:spPr>
        <p:txBody>
          <a:bodyPr>
            <a:noAutofit/>
          </a:bodyPr>
          <a:lstStyle/>
          <a:p>
            <a:r>
              <a:rPr lang="en-US" sz="4000" b="1" dirty="0" smtClean="0"/>
              <a:t>Day Watches</a:t>
            </a: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When God is calling a Nation,  there is a time of calling and the time for visitation.</a:t>
            </a:r>
          </a:p>
          <a:p>
            <a:r>
              <a:rPr lang="en-ZA" dirty="0" smtClean="0"/>
              <a:t>God is saying I have a calling over your Nation, but before I can visit, you need to prepare the land. </a:t>
            </a:r>
          </a:p>
          <a:p>
            <a:r>
              <a:rPr lang="en-ZA" dirty="0" smtClean="0"/>
              <a:t>Elijah brought revival in the land. First it happened in the Spirit and now it started to show in the physical. </a:t>
            </a:r>
          </a:p>
          <a:p>
            <a:r>
              <a:rPr lang="en-ZA" dirty="0" smtClean="0"/>
              <a:t>Fire came down showing there is open heaven.</a:t>
            </a:r>
            <a:endParaRPr lang="en-US" dirty="0"/>
          </a:p>
        </p:txBody>
      </p:sp>
      <p:sp>
        <p:nvSpPr>
          <p:cNvPr id="3" name="Title 2"/>
          <p:cNvSpPr>
            <a:spLocks noGrp="1"/>
          </p:cNvSpPr>
          <p:nvPr>
            <p:ph type="title"/>
          </p:nvPr>
        </p:nvSpPr>
        <p:spPr/>
        <p:txBody>
          <a:bodyPr/>
          <a:lstStyle/>
          <a:p>
            <a:r>
              <a:rPr lang="en-ZA" dirty="0" smtClean="0"/>
              <a:t>The Timing of God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If we sleep as a Church, the other Priests of the devil, somehow, somewhere, sacrifice every month or every season, or in the year to that spirit. </a:t>
            </a:r>
          </a:p>
          <a:p>
            <a:pPr>
              <a:buNone/>
            </a:pPr>
            <a:endParaRPr lang="en-ZA" dirty="0" smtClean="0"/>
          </a:p>
          <a:p>
            <a:r>
              <a:rPr lang="en-ZA" dirty="0" smtClean="0"/>
              <a:t>You find that the name of areas takes the name of the spirit ruling that area. </a:t>
            </a:r>
          </a:p>
          <a:p>
            <a:endParaRPr lang="en-US" dirty="0"/>
          </a:p>
        </p:txBody>
      </p:sp>
      <p:sp>
        <p:nvSpPr>
          <p:cNvPr id="3" name="Title 2"/>
          <p:cNvSpPr>
            <a:spLocks noGrp="1"/>
          </p:cNvSpPr>
          <p:nvPr>
            <p:ph type="title"/>
          </p:nvPr>
        </p:nvSpPr>
        <p:spPr/>
        <p:txBody>
          <a:bodyPr/>
          <a:lstStyle/>
          <a:p>
            <a:r>
              <a:rPr lang="en-ZA" dirty="0" smtClean="0"/>
              <a:t>Prepare before you pray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ZA" dirty="0" smtClean="0"/>
              <a:t>   First Baal’s people prepared sacrifice.</a:t>
            </a:r>
          </a:p>
          <a:p>
            <a:r>
              <a:rPr lang="en-ZA" dirty="0" smtClean="0"/>
              <a:t>The Bible does not say they erected an altar.</a:t>
            </a:r>
          </a:p>
          <a:p>
            <a:r>
              <a:rPr lang="en-ZA" dirty="0" smtClean="0"/>
              <a:t>It means they were always giving sacrifice and tending their altar so it was in good order.</a:t>
            </a:r>
          </a:p>
          <a:p>
            <a:r>
              <a:rPr lang="en-ZA" dirty="0" smtClean="0"/>
              <a:t>They put their sacrifice and cried to Baal until evening.</a:t>
            </a:r>
          </a:p>
          <a:p>
            <a:r>
              <a:rPr lang="en-ZA" dirty="0" smtClean="0"/>
              <a:t>The Bible says in v30 Then Elijah said to the people, come near to me. So all the People came near to him. And he repaired the altar of the Lord that was broken down.</a:t>
            </a:r>
            <a:endParaRPr lang="en-US" dirty="0"/>
          </a:p>
        </p:txBody>
      </p:sp>
      <p:sp>
        <p:nvSpPr>
          <p:cNvPr id="3" name="Title 2"/>
          <p:cNvSpPr>
            <a:spLocks noGrp="1"/>
          </p:cNvSpPr>
          <p:nvPr>
            <p:ph type="title"/>
          </p:nvPr>
        </p:nvSpPr>
        <p:spPr/>
        <p:txBody>
          <a:bodyPr/>
          <a:lstStyle/>
          <a:p>
            <a:r>
              <a:rPr lang="en-ZA" dirty="0" smtClean="0"/>
              <a:t>Repair God’s broken Altar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That is why the altar of God was in ruins.</a:t>
            </a:r>
          </a:p>
          <a:p>
            <a:r>
              <a:rPr lang="en-ZA" dirty="0" smtClean="0"/>
              <a:t>Elijah knew, before the presence of God can come in the land, before he can contend with the power ruling the land, before he can give a sacrifice pleasing to God, he needed first to repair the altar of God. God is calling us to set up prayer altars and to repair the ones that are in ruins. Let us start with our hearts, families and move on from there, repairing the broken down altar of God in our lives.</a:t>
            </a:r>
            <a:endParaRPr lang="en-US" dirty="0"/>
          </a:p>
        </p:txBody>
      </p:sp>
      <p:sp>
        <p:nvSpPr>
          <p:cNvPr id="3" name="Title 2"/>
          <p:cNvSpPr>
            <a:spLocks noGrp="1"/>
          </p:cNvSpPr>
          <p:nvPr>
            <p:ph type="title"/>
          </p:nvPr>
        </p:nvSpPr>
        <p:spPr/>
        <p:txBody>
          <a:bodyPr>
            <a:normAutofit fontScale="90000"/>
          </a:bodyPr>
          <a:lstStyle/>
          <a:p>
            <a:r>
              <a:rPr lang="en-ZA" sz="3100" dirty="0" smtClean="0"/>
              <a:t/>
            </a:r>
            <a:br>
              <a:rPr lang="en-ZA" sz="3100" dirty="0" smtClean="0"/>
            </a:br>
            <a:r>
              <a:rPr lang="en-ZA" sz="3100" dirty="0" smtClean="0"/>
              <a:t>This shows that the people were no longer giving sacrifices to the living God.</a:t>
            </a:r>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ZA" b="1" dirty="0" smtClean="0"/>
              <a:t>Targetted attack </a:t>
            </a:r>
            <a:endParaRPr lang="en-US" b="1" dirty="0" smtClean="0"/>
          </a:p>
          <a:p>
            <a:r>
              <a:rPr lang="en-ZA" dirty="0" smtClean="0"/>
              <a:t>When you read the history of the place, you find there is a connection with the spirit over that place so go back and find out how does it come about? What keeps it ruling in that area?</a:t>
            </a:r>
          </a:p>
          <a:p>
            <a:r>
              <a:rPr lang="en-ZA" dirty="0" smtClean="0"/>
              <a:t> A spirit cannot rule over a place unless it has a covenant with the people of that place. That is why we find that when  we come to pray before we say “Go!” we must repent and seek how to remove the covenant. </a:t>
            </a:r>
          </a:p>
          <a:p>
            <a:pPr>
              <a:buNone/>
            </a:pPr>
            <a:r>
              <a:rPr lang="en-US" dirty="0" smtClean="0"/>
              <a:t> </a:t>
            </a:r>
            <a:endParaRPr lang="en-ZA" dirty="0" smtClean="0"/>
          </a:p>
        </p:txBody>
      </p:sp>
      <p:sp>
        <p:nvSpPr>
          <p:cNvPr id="3" name="Title 2"/>
          <p:cNvSpPr>
            <a:spLocks noGrp="1"/>
          </p:cNvSpPr>
          <p:nvPr>
            <p:ph type="title"/>
          </p:nvPr>
        </p:nvSpPr>
        <p:spPr/>
        <p:txBody>
          <a:bodyPr/>
          <a:lstStyle/>
          <a:p>
            <a:r>
              <a:rPr lang="en-ZA" dirty="0" smtClean="0"/>
              <a:t>Spiritual Mapping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b="1" dirty="0" smtClean="0"/>
              <a:t>1Timothy 2:1 The first thing I want you to do is pray. Pray every way you know how, for everyone you know. </a:t>
            </a:r>
          </a:p>
          <a:p>
            <a:pPr>
              <a:buNone/>
            </a:pPr>
            <a:endParaRPr lang="en-US" dirty="0" smtClean="0"/>
          </a:p>
          <a:p>
            <a:r>
              <a:rPr lang="en-ZA" b="1" dirty="0" smtClean="0"/>
              <a:t>1Ti 2:2  Pray especially for Rulers and their Governments to rule well so we can be quietly about our Business of living simply, in humble contemplation. </a:t>
            </a:r>
            <a:endParaRPr lang="en-US" dirty="0" smtClean="0"/>
          </a:p>
          <a:p>
            <a:endParaRPr lang="en-US" dirty="0"/>
          </a:p>
        </p:txBody>
      </p:sp>
      <p:sp>
        <p:nvSpPr>
          <p:cNvPr id="3" name="Title 2"/>
          <p:cNvSpPr>
            <a:spLocks noGrp="1"/>
          </p:cNvSpPr>
          <p:nvPr>
            <p:ph type="title"/>
          </p:nvPr>
        </p:nvSpPr>
        <p:spPr/>
        <p:txBody>
          <a:bodyPr>
            <a:normAutofit/>
          </a:bodyPr>
          <a:lstStyle/>
          <a:p>
            <a:r>
              <a:rPr lang="en-ZA" sz="2800" dirty="0" smtClean="0"/>
              <a:t>MOBILIZING PRAYER IS THE VERY FIRST PART OF OUR CALL TO SERVICE</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ZA" dirty="0" smtClean="0"/>
              <a:t>To see Revival come to the Nations</a:t>
            </a:r>
          </a:p>
          <a:p>
            <a:r>
              <a:rPr lang="en-ZA" dirty="0" smtClean="0"/>
              <a:t>To see His Kingdom come, His will be done on earth as it is in Heaven.</a:t>
            </a:r>
          </a:p>
          <a:p>
            <a:r>
              <a:rPr lang="en-ZA" dirty="0" smtClean="0"/>
              <a:t>To unite in prayer, by sharing the Vision of Christ, with those who have a Kingdom Vision</a:t>
            </a:r>
          </a:p>
          <a:p>
            <a:r>
              <a:rPr lang="en-ZA" dirty="0" smtClean="0"/>
              <a:t>Recognizing, we cannot do it alone, each one comes with a peculiar anointing.</a:t>
            </a:r>
          </a:p>
          <a:p>
            <a:r>
              <a:rPr lang="en-ZA" dirty="0" smtClean="0"/>
              <a:t>We need the body of Christ, each one has a piece of the puzzle.</a:t>
            </a:r>
          </a:p>
          <a:p>
            <a:pPr>
              <a:buNone/>
            </a:pPr>
            <a:endParaRPr lang="en-ZA" dirty="0" smtClean="0"/>
          </a:p>
          <a:p>
            <a:pPr>
              <a:buNone/>
            </a:pPr>
            <a:r>
              <a:rPr lang="en-ZA" dirty="0" smtClean="0"/>
              <a:t>Instituting a network of united prayer all over the Nations.</a:t>
            </a:r>
            <a:endParaRPr lang="en-US" dirty="0"/>
          </a:p>
        </p:txBody>
      </p:sp>
      <p:sp>
        <p:nvSpPr>
          <p:cNvPr id="3" name="Title 2"/>
          <p:cNvSpPr>
            <a:spLocks noGrp="1"/>
          </p:cNvSpPr>
          <p:nvPr>
            <p:ph type="title"/>
          </p:nvPr>
        </p:nvSpPr>
        <p:spPr/>
        <p:txBody>
          <a:bodyPr/>
          <a:lstStyle/>
          <a:p>
            <a:r>
              <a:rPr lang="en-ZA" dirty="0" smtClean="0"/>
              <a:t>OUR COMMON PURPOSE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88" y="0"/>
            <a:ext cx="6286512" cy="1571612"/>
          </a:xfrm>
          <a:solidFill>
            <a:schemeClr val="accent2"/>
          </a:solidFill>
        </p:spPr>
        <p:txBody>
          <a:bodyPr>
            <a:normAutofit/>
          </a:bodyPr>
          <a:lstStyle/>
          <a:p>
            <a:r>
              <a:rPr lang="en-ZA" sz="3200" dirty="0" smtClean="0"/>
              <a:t>Steps to get you started in the Global 24/7 Prayer Initiative</a:t>
            </a:r>
            <a:endParaRPr lang="en-ZA" sz="3200" dirty="0"/>
          </a:p>
        </p:txBody>
      </p:sp>
      <p:sp>
        <p:nvSpPr>
          <p:cNvPr id="4" name="TextBox 3"/>
          <p:cNvSpPr txBox="1"/>
          <p:nvPr/>
        </p:nvSpPr>
        <p:spPr>
          <a:xfrm>
            <a:off x="0" y="1928802"/>
            <a:ext cx="9144000" cy="3785652"/>
          </a:xfrm>
          <a:prstGeom prst="rect">
            <a:avLst/>
          </a:prstGeom>
          <a:solidFill>
            <a:srgbClr val="FFFF00"/>
          </a:solidFill>
        </p:spPr>
        <p:txBody>
          <a:bodyPr wrap="square" rtlCol="0">
            <a:spAutoFit/>
          </a:bodyPr>
          <a:lstStyle/>
          <a:p>
            <a:pPr lvl="0"/>
            <a:r>
              <a:rPr lang="en-US" sz="2400" b="1" dirty="0" smtClean="0"/>
              <a:t> </a:t>
            </a:r>
            <a:r>
              <a:rPr lang="en-US" sz="2400" dirty="0" smtClean="0"/>
              <a:t>1] Register </a:t>
            </a:r>
            <a:r>
              <a:rPr lang="en-US" sz="2400" dirty="0"/>
              <a:t>to be part of </a:t>
            </a:r>
            <a:r>
              <a:rPr lang="en-US" sz="2400" dirty="0" smtClean="0"/>
              <a:t>the global 24/7 prayer </a:t>
            </a:r>
            <a:r>
              <a:rPr lang="en-US" sz="2400" dirty="0"/>
              <a:t>initiative </a:t>
            </a:r>
            <a:endParaRPr lang="en-ZA" sz="2400" dirty="0"/>
          </a:p>
          <a:p>
            <a:pPr lvl="0"/>
            <a:r>
              <a:rPr lang="en-US" sz="2400" b="1" dirty="0"/>
              <a:t> </a:t>
            </a:r>
            <a:r>
              <a:rPr lang="en-US" sz="2400" dirty="0"/>
              <a:t>This can be done </a:t>
            </a:r>
            <a:r>
              <a:rPr lang="en-US" sz="2400" dirty="0" smtClean="0"/>
              <a:t>on</a:t>
            </a:r>
            <a:r>
              <a:rPr lang="en-US" sz="2400" dirty="0" smtClean="0"/>
              <a:t> </a:t>
            </a:r>
            <a:r>
              <a:rPr lang="en-US" sz="2400" dirty="0"/>
              <a:t>our </a:t>
            </a:r>
            <a:r>
              <a:rPr lang="en-US" sz="2400" dirty="0" smtClean="0"/>
              <a:t>website</a:t>
            </a:r>
            <a:r>
              <a:rPr lang="en-US" sz="2400" dirty="0" smtClean="0"/>
              <a:t> </a:t>
            </a:r>
            <a:r>
              <a:rPr lang="en-US" sz="2400" dirty="0" smtClean="0"/>
              <a:t>or by email.</a:t>
            </a:r>
            <a:endParaRPr lang="en-ZA" sz="2400" dirty="0"/>
          </a:p>
          <a:p>
            <a:pPr lvl="0"/>
            <a:r>
              <a:rPr lang="en-US" sz="2400" dirty="0" smtClean="0"/>
              <a:t>2] Listen </a:t>
            </a:r>
            <a:r>
              <a:rPr lang="en-US" sz="2400" dirty="0"/>
              <a:t>to the Table Mountain call for </a:t>
            </a:r>
            <a:r>
              <a:rPr lang="en-US" sz="2400" dirty="0" smtClean="0"/>
              <a:t>repentance</a:t>
            </a:r>
            <a:endParaRPr lang="en-ZA" sz="2400" dirty="0"/>
          </a:p>
          <a:p>
            <a:pPr lvl="0"/>
            <a:r>
              <a:rPr lang="en-US" sz="2400" dirty="0" smtClean="0"/>
              <a:t>3]Organize </a:t>
            </a:r>
            <a:r>
              <a:rPr lang="en-US" sz="2400" dirty="0"/>
              <a:t>a day of fasting, </a:t>
            </a:r>
            <a:r>
              <a:rPr lang="en-US" sz="2400" dirty="0" smtClean="0"/>
              <a:t>Prayer </a:t>
            </a:r>
            <a:r>
              <a:rPr lang="en-US" sz="2400" dirty="0"/>
              <a:t>and repentance with your </a:t>
            </a:r>
            <a:r>
              <a:rPr lang="en-US" sz="2400" dirty="0" smtClean="0"/>
              <a:t>Intercessors</a:t>
            </a:r>
            <a:r>
              <a:rPr lang="en-US" sz="2400" dirty="0" smtClean="0"/>
              <a:t>.</a:t>
            </a:r>
            <a:endParaRPr lang="en-US" sz="2400" dirty="0" smtClean="0"/>
          </a:p>
          <a:p>
            <a:pPr lvl="0"/>
            <a:r>
              <a:rPr lang="en-US" sz="2400" dirty="0" smtClean="0"/>
              <a:t> This </a:t>
            </a:r>
            <a:r>
              <a:rPr lang="en-US" sz="2400" dirty="0"/>
              <a:t>can be done </a:t>
            </a:r>
            <a:r>
              <a:rPr lang="en-US" sz="2400" dirty="0" smtClean="0"/>
              <a:t>on </a:t>
            </a:r>
            <a:r>
              <a:rPr lang="en-US" sz="2400" dirty="0"/>
              <a:t>whatsapp or </a:t>
            </a:r>
            <a:r>
              <a:rPr lang="en-US" sz="2400" dirty="0" smtClean="0"/>
              <a:t>zoom.</a:t>
            </a:r>
          </a:p>
          <a:p>
            <a:pPr lvl="0"/>
            <a:r>
              <a:rPr lang="en-US" sz="2400" dirty="0" smtClean="0"/>
              <a:t>4] Organize a prayer meeting, waiting , watching and hearing what the Holy spirit is saying to you as a corporate group regarding the prayer action that must be taken.</a:t>
            </a:r>
            <a:endParaRPr lang="en-ZA" sz="2400" dirty="0"/>
          </a:p>
          <a:p>
            <a:endParaRPr lang="en-ZA" sz="2400" dirty="0"/>
          </a:p>
        </p:txBody>
      </p:sp>
      <p:sp>
        <p:nvSpPr>
          <p:cNvPr id="6" name="TextBox 5"/>
          <p:cNvSpPr txBox="1"/>
          <p:nvPr/>
        </p:nvSpPr>
        <p:spPr>
          <a:xfrm>
            <a:off x="0" y="5643579"/>
            <a:ext cx="9144000" cy="830997"/>
          </a:xfrm>
          <a:prstGeom prst="rect">
            <a:avLst/>
          </a:prstGeom>
          <a:solidFill>
            <a:srgbClr val="FFFF00"/>
          </a:solidFill>
        </p:spPr>
        <p:txBody>
          <a:bodyPr wrap="square" rtlCol="0">
            <a:spAutoFit/>
          </a:bodyPr>
          <a:lstStyle/>
          <a:p>
            <a:pPr lvl="0"/>
            <a:r>
              <a:rPr lang="en-US" sz="2400" b="1" dirty="0" smtClean="0"/>
              <a:t> </a:t>
            </a:r>
            <a:r>
              <a:rPr lang="en-US" sz="2400" dirty="0" smtClean="0"/>
              <a:t>5] Start </a:t>
            </a:r>
            <a:r>
              <a:rPr lang="en-US" sz="2400" dirty="0"/>
              <a:t>praying in your locality as soon as you commit to join the Global Wave of Prayer</a:t>
            </a:r>
            <a:r>
              <a:rPr lang="en-US" sz="2400" dirty="0" smtClean="0"/>
              <a:t>.</a:t>
            </a:r>
            <a:endParaRPr lang="en-ZA" sz="2400" dirty="0"/>
          </a:p>
        </p:txBody>
      </p:sp>
      <p:pic>
        <p:nvPicPr>
          <p:cNvPr id="1026" name="Picture 2" descr="C:\Users\NiceGeno\Desktop\IMG-20200506-WA0002.jpg"/>
          <p:cNvPicPr>
            <a:picLocks noChangeAspect="1" noChangeArrowheads="1"/>
          </p:cNvPicPr>
          <p:nvPr/>
        </p:nvPicPr>
        <p:blipFill>
          <a:blip r:embed="rId2" cstate="print"/>
          <a:srcRect/>
          <a:stretch>
            <a:fillRect/>
          </a:stretch>
        </p:blipFill>
        <p:spPr bwMode="auto">
          <a:xfrm>
            <a:off x="0" y="0"/>
            <a:ext cx="2857488" cy="157161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572164"/>
          </a:xfrm>
        </p:spPr>
        <p:txBody>
          <a:bodyPr>
            <a:normAutofit fontScale="92500" lnSpcReduction="20000"/>
          </a:bodyPr>
          <a:lstStyle/>
          <a:p>
            <a:pPr>
              <a:buNone/>
            </a:pPr>
            <a:r>
              <a:rPr lang="en-US" sz="4000" dirty="0" smtClean="0"/>
              <a:t> </a:t>
            </a:r>
            <a:r>
              <a:rPr lang="en-US" sz="4000" b="1" u="sng" dirty="0" smtClean="0"/>
              <a:t>How to activate and start a 24/7 prayer group</a:t>
            </a:r>
          </a:p>
          <a:p>
            <a:pPr>
              <a:buNone/>
            </a:pPr>
            <a:endParaRPr lang="en-US" dirty="0" smtClean="0"/>
          </a:p>
          <a:p>
            <a:r>
              <a:rPr lang="en-US" sz="3600" dirty="0" smtClean="0"/>
              <a:t>It </a:t>
            </a:r>
            <a:r>
              <a:rPr lang="en-US" sz="3600" dirty="0"/>
              <a:t>is an easy and enjoyable and uncomplicated process. You only need 24 people in your Church or Organization; </a:t>
            </a:r>
            <a:r>
              <a:rPr lang="en-US" sz="3600" dirty="0" smtClean="0"/>
              <a:t>however </a:t>
            </a:r>
            <a:r>
              <a:rPr lang="en-US" sz="3600" dirty="0"/>
              <a:t>it is a very good idea to mobilize 48 people 2 people per </a:t>
            </a:r>
            <a:r>
              <a:rPr lang="en-US" sz="3600" dirty="0" smtClean="0"/>
              <a:t>hour </a:t>
            </a:r>
            <a:r>
              <a:rPr lang="en-US" sz="3600" dirty="0"/>
              <a:t>to have double covered day and night continuous prayer. Each one praying the Word of God out loud in the same one hour every day of the </a:t>
            </a:r>
            <a:r>
              <a:rPr lang="en-US" sz="3600" dirty="0" smtClean="0"/>
              <a:t>week.</a:t>
            </a:r>
            <a:endParaRPr lang="en-ZA"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643710"/>
          </a:xfrm>
        </p:spPr>
        <p:txBody>
          <a:bodyPr>
            <a:normAutofit/>
          </a:bodyPr>
          <a:lstStyle/>
          <a:p>
            <a:pPr lvl="0">
              <a:buNone/>
            </a:pPr>
            <a:r>
              <a:rPr lang="en-US" b="1" dirty="0" smtClean="0"/>
              <a:t>   </a:t>
            </a:r>
            <a:r>
              <a:rPr lang="en-US" b="1" u="sng" dirty="0" smtClean="0"/>
              <a:t>Share </a:t>
            </a:r>
            <a:r>
              <a:rPr lang="en-US" b="1" u="sng" dirty="0"/>
              <a:t>the vision of 24/7 Joyful day and night praying the Word out loud as a wall of prayer pattern</a:t>
            </a:r>
            <a:r>
              <a:rPr lang="en-US" b="1" u="sng" dirty="0" smtClean="0"/>
              <a:t>.</a:t>
            </a:r>
          </a:p>
          <a:p>
            <a:pPr lvl="0">
              <a:buNone/>
            </a:pPr>
            <a:endParaRPr lang="en-ZA" b="1" u="sng" dirty="0"/>
          </a:p>
          <a:p>
            <a:pPr lvl="0"/>
            <a:r>
              <a:rPr lang="en-US" dirty="0" smtClean="0"/>
              <a:t>Ask Intercessors </a:t>
            </a:r>
            <a:r>
              <a:rPr lang="en-US" dirty="0"/>
              <a:t>for </a:t>
            </a:r>
            <a:r>
              <a:rPr lang="en-US" dirty="0" smtClean="0"/>
              <a:t>their </a:t>
            </a:r>
            <a:r>
              <a:rPr lang="en-US" dirty="0"/>
              <a:t>commitment for an hour of praying God’s Word out loud every day that will bless and transform </a:t>
            </a:r>
            <a:r>
              <a:rPr lang="en-US" dirty="0" smtClean="0"/>
              <a:t>those </a:t>
            </a:r>
            <a:r>
              <a:rPr lang="en-US" dirty="0"/>
              <a:t>who do it tremendously, as they too will now receive 24/7 praying the word continually from the other 24/7 praying the Word </a:t>
            </a:r>
            <a:r>
              <a:rPr lang="en-US" dirty="0" err="1"/>
              <a:t>Bibliathon</a:t>
            </a:r>
            <a:r>
              <a:rPr lang="en-US" dirty="0"/>
              <a:t> prayer groups</a:t>
            </a:r>
            <a:r>
              <a:rPr lang="en-US" dirty="0" smtClean="0"/>
              <a:t>.</a:t>
            </a:r>
          </a:p>
          <a:p>
            <a:r>
              <a:rPr lang="en-US" dirty="0"/>
              <a:t>Just start even if you only have one or two or four hours at the wall covered.</a:t>
            </a:r>
            <a:endParaRPr lang="en-ZA" dirty="0"/>
          </a:p>
          <a:p>
            <a:pPr>
              <a:buNone/>
            </a:pPr>
            <a:endParaRPr lang="en-Z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lstStyle/>
          <a:p>
            <a:pPr lvl="0"/>
            <a:r>
              <a:rPr lang="en-US" sz="3600" dirty="0"/>
              <a:t>Continue to share the vision until all </a:t>
            </a:r>
            <a:r>
              <a:rPr lang="en-US" sz="3600" dirty="0" smtClean="0"/>
              <a:t>24-hours </a:t>
            </a:r>
            <a:r>
              <a:rPr lang="en-US" sz="3600" dirty="0"/>
              <a:t>praying the Word aloud slots are completed.</a:t>
            </a:r>
            <a:endParaRPr lang="en-ZA" sz="3600" dirty="0"/>
          </a:p>
          <a:p>
            <a:pPr lvl="0"/>
            <a:r>
              <a:rPr lang="en-US" sz="3600" dirty="0"/>
              <a:t>Write their names and </a:t>
            </a:r>
            <a:r>
              <a:rPr lang="en-US" sz="3600" dirty="0" smtClean="0"/>
              <a:t>cell phone numbers </a:t>
            </a:r>
            <a:r>
              <a:rPr lang="en-US" sz="3600" dirty="0"/>
              <a:t>into the prayer schedule</a:t>
            </a:r>
            <a:endParaRPr lang="en-ZA" sz="3600" dirty="0"/>
          </a:p>
          <a:p>
            <a:pPr lvl="0"/>
            <a:r>
              <a:rPr lang="en-US" sz="3600" dirty="0"/>
              <a:t>Find prayer roster below</a:t>
            </a:r>
            <a:endParaRPr lang="en-ZA" sz="3600" dirty="0"/>
          </a:p>
          <a:p>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4282" y="357153"/>
          <a:ext cx="8715439" cy="5500738"/>
        </p:xfrm>
        <a:graphic>
          <a:graphicData uri="http://schemas.openxmlformats.org/drawingml/2006/table">
            <a:tbl>
              <a:tblPr/>
              <a:tblGrid>
                <a:gridCol w="2004077"/>
                <a:gridCol w="1149022"/>
                <a:gridCol w="1390585"/>
                <a:gridCol w="1390585"/>
                <a:gridCol w="1390585"/>
                <a:gridCol w="1390585"/>
              </a:tblGrid>
              <a:tr h="536563">
                <a:tc>
                  <a:txBody>
                    <a:bodyPr/>
                    <a:lstStyle/>
                    <a:p>
                      <a:pPr algn="l">
                        <a:lnSpc>
                          <a:spcPct val="115000"/>
                        </a:lnSpc>
                        <a:spcAft>
                          <a:spcPts val="0"/>
                        </a:spcAft>
                      </a:pPr>
                      <a:endParaRPr lang="en-ZA" sz="1000" dirty="0">
                        <a:highlight>
                          <a:srgbClr val="FFFF00"/>
                        </a:highlight>
                        <a:latin typeface="Arial"/>
                        <a:ea typeface="Arial"/>
                        <a:cs typeface="Times New Roman"/>
                      </a:endParaRPr>
                    </a:p>
                    <a:p>
                      <a:pPr algn="l">
                        <a:lnSpc>
                          <a:spcPct val="115000"/>
                        </a:lnSpc>
                        <a:spcAft>
                          <a:spcPts val="0"/>
                        </a:spcAft>
                      </a:pPr>
                      <a:r>
                        <a:rPr lang="en-ZA" sz="1000" dirty="0">
                          <a:highlight>
                            <a:srgbClr val="FFFF00"/>
                          </a:highlight>
                          <a:latin typeface="Arial"/>
                          <a:ea typeface="Arial"/>
                          <a:cs typeface="Times New Roman"/>
                        </a:rPr>
                        <a:t>NIGHT WATCHES                     </a:t>
                      </a:r>
                      <a:endParaRPr lang="en-ZA" sz="1000"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latin typeface="Arial"/>
                          <a:ea typeface="Arial"/>
                          <a:cs typeface="Times New Roman"/>
                        </a:rPr>
                        <a:t>             </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highlight>
                            <a:srgbClr val="FFFF00"/>
                          </a:highlight>
                          <a:latin typeface="Arial"/>
                          <a:ea typeface="Arial"/>
                          <a:cs typeface="Times New Roman"/>
                        </a:rPr>
                        <a:t> </a:t>
                      </a:r>
                      <a:endParaRPr lang="en-ZA" sz="1000">
                        <a:latin typeface="Calibri"/>
                        <a:ea typeface="Calibri"/>
                        <a:cs typeface="Times New Roman"/>
                      </a:endParaRPr>
                    </a:p>
                    <a:p>
                      <a:pPr algn="l">
                        <a:lnSpc>
                          <a:spcPct val="115000"/>
                        </a:lnSpc>
                        <a:spcAft>
                          <a:spcPts val="0"/>
                        </a:spcAft>
                      </a:pPr>
                      <a:r>
                        <a:rPr lang="en-ZA" sz="1000">
                          <a:highlight>
                            <a:srgbClr val="FFFF00"/>
                          </a:highlight>
                          <a:latin typeface="Arial"/>
                          <a:ea typeface="Arial"/>
                          <a:cs typeface="Times New Roman"/>
                        </a:rPr>
                        <a:t> NAME </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000">
                        <a:highlight>
                          <a:srgbClr val="FFFF00"/>
                        </a:highlight>
                        <a:latin typeface="Calibri"/>
                        <a:ea typeface="Calibri"/>
                        <a:cs typeface="Times New Roman"/>
                      </a:endParaRPr>
                    </a:p>
                    <a:p>
                      <a:pPr algn="l">
                        <a:lnSpc>
                          <a:spcPct val="115000"/>
                        </a:lnSpc>
                        <a:spcAft>
                          <a:spcPts val="0"/>
                        </a:spcAft>
                      </a:pPr>
                      <a:r>
                        <a:rPr lang="en-ZA" sz="1000">
                          <a:highlight>
                            <a:srgbClr val="FFFF00"/>
                          </a:highlight>
                          <a:latin typeface="Calibri"/>
                          <a:ea typeface="Calibri"/>
                          <a:cs typeface="Times New Roman"/>
                        </a:rPr>
                        <a:t>CONTACT NUMBER</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000">
                        <a:highlight>
                          <a:srgbClr val="FFFF00"/>
                        </a:highlight>
                        <a:latin typeface="Calibri"/>
                        <a:ea typeface="Calibri"/>
                        <a:cs typeface="Times New Roman"/>
                      </a:endParaRPr>
                    </a:p>
                    <a:p>
                      <a:pPr algn="l">
                        <a:lnSpc>
                          <a:spcPct val="115000"/>
                        </a:lnSpc>
                        <a:spcAft>
                          <a:spcPts val="0"/>
                        </a:spcAft>
                      </a:pPr>
                      <a:r>
                        <a:rPr lang="en-ZA" sz="1000">
                          <a:highlight>
                            <a:srgbClr val="FFFF00"/>
                          </a:highlight>
                          <a:latin typeface="Calibri"/>
                          <a:ea typeface="Calibri"/>
                          <a:cs typeface="Times New Roman"/>
                        </a:rPr>
                        <a:t>NAME</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000" dirty="0">
                        <a:highlight>
                          <a:srgbClr val="FFFF00"/>
                        </a:highlight>
                        <a:latin typeface="Calibri"/>
                        <a:ea typeface="Calibri"/>
                        <a:cs typeface="Times New Roman"/>
                      </a:endParaRPr>
                    </a:p>
                    <a:p>
                      <a:pPr algn="l">
                        <a:lnSpc>
                          <a:spcPct val="115000"/>
                        </a:lnSpc>
                        <a:spcAft>
                          <a:spcPts val="0"/>
                        </a:spcAft>
                      </a:pPr>
                      <a:r>
                        <a:rPr lang="en-ZA" sz="1000" dirty="0">
                          <a:highlight>
                            <a:srgbClr val="FFFF00"/>
                          </a:highlight>
                          <a:latin typeface="Calibri"/>
                          <a:ea typeface="Calibri"/>
                          <a:cs typeface="Times New Roman"/>
                        </a:rPr>
                        <a:t>CONTACT  NUMBER</a:t>
                      </a:r>
                      <a:endParaRPr lang="en-ZA" sz="1000"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167">
                <a:tc>
                  <a:txBody>
                    <a:bodyPr/>
                    <a:lstStyle/>
                    <a:p>
                      <a:pPr algn="l">
                        <a:lnSpc>
                          <a:spcPct val="115000"/>
                        </a:lnSpc>
                        <a:spcAft>
                          <a:spcPts val="0"/>
                        </a:spcAft>
                      </a:pPr>
                      <a:r>
                        <a:rPr lang="en-ZA" sz="1000" b="1" dirty="0">
                          <a:latin typeface="Arial"/>
                          <a:ea typeface="Arial"/>
                          <a:cs typeface="Times New Roman"/>
                        </a:rPr>
                        <a:t>FAMILY                     </a:t>
                      </a:r>
                      <a:endParaRPr lang="en-ZA" sz="1000" b="1"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Arial"/>
                          <a:ea typeface="Arial"/>
                          <a:cs typeface="Times New Roman"/>
                        </a:rPr>
                        <a:t>18H­19H</a:t>
                      </a:r>
                      <a:endParaRPr lang="en-ZA" sz="1000" b="1"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FAMILY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19H-20H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FAMILY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20H-21H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BELIEFSYSTEM</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21H-22H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BELIEFSYSTEM</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22H-23H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BELIEFSYSTEM</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23H-24H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GOVERNMENT</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00H-01H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dirty="0">
                          <a:latin typeface="Arial"/>
                          <a:ea typeface="Arial"/>
                          <a:cs typeface="Times New Roman"/>
                        </a:rPr>
                        <a:t>GOVERNMENT</a:t>
                      </a:r>
                      <a:endParaRPr lang="en-ZA" sz="1000" b="1"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01H-02H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GOVERNMENT</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02H-03H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ECONOMY</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03H-04H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ECONOMY</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04H-05H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ECONOMY</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05H-06H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highlight>
                            <a:srgbClr val="FFFF00"/>
                          </a:highlight>
                          <a:latin typeface="Arial"/>
                          <a:ea typeface="Arial"/>
                          <a:cs typeface="Times New Roman"/>
                        </a:rPr>
                        <a:t>DAY WATCHES</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1000" b="1"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highlight>
                            <a:srgbClr val="FFFF00"/>
                          </a:highlight>
                          <a:latin typeface="Arial"/>
                          <a:ea typeface="Arial"/>
                          <a:cs typeface="Times New Roman"/>
                        </a:rPr>
                        <a:t>  NAME </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highlight>
                            <a:srgbClr val="FFFF00"/>
                          </a:highlight>
                          <a:latin typeface="Calibri"/>
                          <a:ea typeface="Calibri"/>
                          <a:cs typeface="Times New Roman"/>
                        </a:rPr>
                        <a:t>CONTACT NUMBER</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a:highlight>
                            <a:srgbClr val="FFFF00"/>
                          </a:highlight>
                          <a:latin typeface="Calibri"/>
                          <a:ea typeface="Calibri"/>
                          <a:cs typeface="Times New Roman"/>
                        </a:rPr>
                        <a:t>NAME</a:t>
                      </a:r>
                      <a:endParaRPr lang="en-ZA" sz="10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dirty="0">
                          <a:highlight>
                            <a:srgbClr val="FFFF00"/>
                          </a:highlight>
                          <a:latin typeface="Calibri"/>
                          <a:ea typeface="Calibri"/>
                          <a:cs typeface="Times New Roman"/>
                        </a:rPr>
                        <a:t>CONTACT  NUMBER</a:t>
                      </a:r>
                      <a:endParaRPr lang="en-ZA" sz="1000"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EDUCATION</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06H-07H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EDUCATION</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07H-08H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EDUCATION</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08H-09H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SCIENCE &amp; TECH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09H-10H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SCIENCE &amp; TECH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10H-11H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SCIENCE &amp; TECH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11H-12H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MEDIA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12H-13H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MEDIA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13H-14H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MEDIA   </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14H-15H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SPORT,ART&amp;CULTU</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15H-16H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SPORT,ART&amp;CULTU</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16H-17H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42">
                <a:tc>
                  <a:txBody>
                    <a:bodyPr/>
                    <a:lstStyle/>
                    <a:p>
                      <a:pPr algn="l">
                        <a:lnSpc>
                          <a:spcPct val="115000"/>
                        </a:lnSpc>
                        <a:spcAft>
                          <a:spcPts val="0"/>
                        </a:spcAft>
                      </a:pPr>
                      <a:r>
                        <a:rPr lang="en-ZA" sz="1000" b="1">
                          <a:latin typeface="Arial"/>
                          <a:ea typeface="Arial"/>
                          <a:cs typeface="Times New Roman"/>
                        </a:rPr>
                        <a:t>SPORT,ART&amp;CULTU</a:t>
                      </a:r>
                      <a:endParaRPr lang="en-ZA" sz="1000" b="1">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000" b="1" dirty="0">
                          <a:latin typeface="Calibri"/>
                          <a:ea typeface="Calibri"/>
                          <a:cs typeface="Times New Roman"/>
                        </a:rPr>
                        <a:t>17H-18H</a:t>
                      </a: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ZA" sz="700" dirty="0">
                        <a:latin typeface="Calibri"/>
                        <a:ea typeface="Calibri"/>
                        <a:cs typeface="Times New Roman"/>
                      </a:endParaRPr>
                    </a:p>
                  </a:txBody>
                  <a:tcPr marL="42600" marR="4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357554" y="0"/>
            <a:ext cx="5500726" cy="369332"/>
          </a:xfrm>
          <a:prstGeom prst="rect">
            <a:avLst/>
          </a:prstGeom>
          <a:noFill/>
        </p:spPr>
        <p:txBody>
          <a:bodyPr wrap="square" rtlCol="0">
            <a:spAutoFit/>
          </a:bodyPr>
          <a:lstStyle/>
          <a:p>
            <a:r>
              <a:rPr lang="en-ZA" b="1" dirty="0" smtClean="0"/>
              <a:t>24/7 Prayer roster</a:t>
            </a:r>
            <a:endParaRPr lang="en-ZA"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14290"/>
            <a:ext cx="9144000" cy="692948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a:buNone/>
            </a:pPr>
            <a:r>
              <a:rPr lang="en-US" b="1" dirty="0" smtClean="0"/>
              <a:t>                   </a:t>
            </a:r>
            <a:r>
              <a:rPr lang="en-US" b="1" dirty="0" smtClean="0"/>
              <a:t>     </a:t>
            </a:r>
            <a:r>
              <a:rPr lang="en-US" b="1" u="sng" dirty="0" smtClean="0"/>
              <a:t> </a:t>
            </a:r>
            <a:r>
              <a:rPr lang="en-US" b="1" u="sng" dirty="0" smtClean="0"/>
              <a:t>Communication</a:t>
            </a:r>
          </a:p>
          <a:p>
            <a:pPr>
              <a:buNone/>
            </a:pPr>
            <a:endParaRPr lang="en-ZA" u="sng" dirty="0"/>
          </a:p>
          <a:p>
            <a:r>
              <a:rPr lang="en-US" dirty="0"/>
              <a:t>Coordinate and mobilize </a:t>
            </a:r>
            <a:r>
              <a:rPr lang="en-US" dirty="0" smtClean="0"/>
              <a:t>Intercessors to pray by </a:t>
            </a:r>
            <a:r>
              <a:rPr lang="en-US" dirty="0"/>
              <a:t>email or telephone to update and continually manage the prayer wall.</a:t>
            </a:r>
            <a:endParaRPr lang="en-ZA" dirty="0"/>
          </a:p>
          <a:p>
            <a:r>
              <a:rPr lang="en-US" dirty="0"/>
              <a:t>Maintenance in the form </a:t>
            </a:r>
            <a:r>
              <a:rPr lang="en-US" dirty="0" smtClean="0"/>
              <a:t>of organizing weekly prayer gatherings with Intercessors </a:t>
            </a:r>
            <a:r>
              <a:rPr lang="en-US" dirty="0"/>
              <a:t>to remain strong and committed and share the </a:t>
            </a:r>
            <a:r>
              <a:rPr lang="en-US" dirty="0" smtClean="0"/>
              <a:t>fruit [testimonies] </a:t>
            </a:r>
            <a:r>
              <a:rPr lang="en-US" dirty="0"/>
              <a:t>of praying the word of God out loud </a:t>
            </a:r>
            <a:r>
              <a:rPr lang="en-US" dirty="0" smtClean="0"/>
              <a:t>daily.</a:t>
            </a:r>
            <a:endParaRPr lang="en-ZA" dirty="0"/>
          </a:p>
          <a:p>
            <a:r>
              <a:rPr lang="en-US" dirty="0"/>
              <a:t>Email – Since all the initial </a:t>
            </a:r>
            <a:r>
              <a:rPr lang="en-US" dirty="0" smtClean="0"/>
              <a:t>enquiries </a:t>
            </a:r>
            <a:r>
              <a:rPr lang="en-US" dirty="0"/>
              <a:t>will come through email, we will communicate with </a:t>
            </a:r>
            <a:r>
              <a:rPr lang="en-US" dirty="0" smtClean="0"/>
              <a:t>Intercessors </a:t>
            </a:r>
            <a:r>
              <a:rPr lang="en-US" dirty="0"/>
              <a:t>on email first after you have registered on the website</a:t>
            </a:r>
            <a:endParaRPr lang="en-ZA" dirty="0"/>
          </a:p>
          <a:p>
            <a:endParaRPr lang="en-Z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143668"/>
          </a:xfrm>
        </p:spPr>
        <p:txBody>
          <a:bodyPr>
            <a:normAutofit lnSpcReduction="10000"/>
          </a:bodyPr>
          <a:lstStyle/>
          <a:p>
            <a:r>
              <a:rPr lang="en-US" dirty="0"/>
              <a:t>Whatsapp – All Prayer Coordinators must start a whatsapp group and serve as the group </a:t>
            </a:r>
            <a:r>
              <a:rPr lang="en-US" dirty="0" err="1" smtClean="0"/>
              <a:t>admins</a:t>
            </a:r>
            <a:r>
              <a:rPr lang="en-US" dirty="0" smtClean="0"/>
              <a:t> </a:t>
            </a:r>
            <a:r>
              <a:rPr lang="en-US" dirty="0"/>
              <a:t>on the group and give directions and guidelines. Prayer events will also be launched on this platform and prayer groups checking in for prayer will report on their whatsapp group.</a:t>
            </a:r>
            <a:endParaRPr lang="en-ZA" dirty="0"/>
          </a:p>
          <a:p>
            <a:pPr>
              <a:buNone/>
            </a:pPr>
            <a:r>
              <a:rPr lang="en-US" dirty="0"/>
              <a:t> </a:t>
            </a:r>
            <a:endParaRPr lang="en-ZA" dirty="0"/>
          </a:p>
          <a:p>
            <a:r>
              <a:rPr lang="en-US" dirty="0"/>
              <a:t>Zoom – Prayer coordinators must organize their own zoom meetings by providing their groups with a meeting ID or link which will be advertised through our whatsapp groups and we will launch online prayer meetings and conferences connecting each locality together using this platform.</a:t>
            </a:r>
            <a:endParaRPr lang="en-ZA" dirty="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endParaRPr lang="en-US" sz="11200" dirty="0" smtClean="0"/>
          </a:p>
          <a:p>
            <a:r>
              <a:rPr lang="en-US" sz="11200" dirty="0" smtClean="0"/>
              <a:t>What is a Gatekeeper: According to the Old Testament a Gatekeepers was  a Levite. Gatekeepers were also Watchmen on the Walls. They were ministering priests from the tribe of Levi. </a:t>
            </a:r>
          </a:p>
          <a:p>
            <a:r>
              <a:rPr lang="en-US" sz="11200" dirty="0" smtClean="0"/>
              <a:t>Gatekeepers made sure that nothing unholy entered into God’s house and nothing was allowed to leave unless it had approval. They were in charge of the Temple items and treasuries of the House of the Lord.</a:t>
            </a:r>
          </a:p>
          <a:p>
            <a:endParaRPr lang="en-US" sz="11200" dirty="0"/>
          </a:p>
          <a:p>
            <a:endParaRPr lang="en-US" sz="112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Gatekeepers were trusted officials and high priests in the servant role of protecting the Lord’s house. </a:t>
            </a:r>
          </a:p>
        </p:txBody>
      </p:sp>
      <p:sp>
        <p:nvSpPr>
          <p:cNvPr id="3" name="Title 2"/>
          <p:cNvSpPr>
            <a:spLocks noGrp="1"/>
          </p:cNvSpPr>
          <p:nvPr>
            <p:ph type="title"/>
          </p:nvPr>
        </p:nvSpPr>
        <p:spPr/>
        <p:txBody>
          <a:bodyPr>
            <a:normAutofit fontScale="90000"/>
          </a:bodyPr>
          <a:lstStyle/>
          <a:p>
            <a:r>
              <a:rPr lang="en-US" dirty="0" smtClean="0"/>
              <a:t>The Role of the Gatekeeper in the Prayer Room</a:t>
            </a:r>
            <a:endParaRPr lang="en-ZA" dirty="0"/>
          </a:p>
        </p:txBody>
      </p:sp>
    </p:spTree>
    <p:extLst>
      <p:ext uri="{BB962C8B-B14F-4D97-AF65-F5344CB8AC3E}">
        <p14:creationId xmlns:p14="http://schemas.microsoft.com/office/powerpoint/2010/main" xmlns="" val="309683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Gatekeepers were stationed at all 4 Gates [N,S,E,W] </a:t>
            </a:r>
          </a:p>
          <a:p>
            <a:r>
              <a:rPr lang="en-US" dirty="0" smtClean="0"/>
              <a:t>They also appointed and taught others around them to guard the gate as well.</a:t>
            </a:r>
          </a:p>
          <a:p>
            <a:r>
              <a:rPr lang="en-US" dirty="0" smtClean="0"/>
              <a:t>Their hearts were fully committed to the Lords will.</a:t>
            </a:r>
          </a:p>
          <a:p>
            <a:r>
              <a:rPr lang="en-US" dirty="0" smtClean="0"/>
              <a:t>Today’s gatekeepers hope and pray for Revival and eagerly await the Lord’s return. They are always prepared and continually remind others to be ready.</a:t>
            </a:r>
            <a:endParaRPr lang="en-ZA" dirty="0"/>
          </a:p>
        </p:txBody>
      </p:sp>
      <p:sp>
        <p:nvSpPr>
          <p:cNvPr id="3" name="Title 2"/>
          <p:cNvSpPr>
            <a:spLocks noGrp="1"/>
          </p:cNvSpPr>
          <p:nvPr>
            <p:ph type="title"/>
          </p:nvPr>
        </p:nvSpPr>
        <p:spPr/>
        <p:txBody>
          <a:bodyPr/>
          <a:lstStyle/>
          <a:p>
            <a:r>
              <a:rPr lang="en-US" dirty="0" smtClean="0"/>
              <a:t>Who is a Gatekeeper</a:t>
            </a:r>
            <a:endParaRPr lang="en-ZA" dirty="0"/>
          </a:p>
        </p:txBody>
      </p:sp>
    </p:spTree>
    <p:extLst>
      <p:ext uri="{BB962C8B-B14F-4D97-AF65-F5344CB8AC3E}">
        <p14:creationId xmlns:p14="http://schemas.microsoft.com/office/powerpoint/2010/main" xmlns="" val="1648545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 Intercessor basically communicates with God on behalf of others </a:t>
            </a:r>
          </a:p>
          <a:p>
            <a:r>
              <a:rPr lang="en-US" dirty="0" smtClean="0"/>
              <a:t>There are many even in the body of Christ who might struggle with what to say, how to say it or when to say it to an all-knowing God</a:t>
            </a:r>
          </a:p>
          <a:p>
            <a:r>
              <a:rPr lang="en-US" dirty="0" smtClean="0"/>
              <a:t>The Intercessor’s primary role is to communicate and verbalize these specific needs to God with the expectation that God will answer and provide His solution in His timing to each and every prayer that is presented to Him.</a:t>
            </a:r>
            <a:endParaRPr lang="en-ZA" dirty="0"/>
          </a:p>
        </p:txBody>
      </p:sp>
      <p:sp>
        <p:nvSpPr>
          <p:cNvPr id="3" name="Title 2"/>
          <p:cNvSpPr>
            <a:spLocks noGrp="1"/>
          </p:cNvSpPr>
          <p:nvPr>
            <p:ph type="title"/>
          </p:nvPr>
        </p:nvSpPr>
        <p:spPr/>
        <p:txBody>
          <a:bodyPr/>
          <a:lstStyle/>
          <a:p>
            <a:r>
              <a:rPr lang="en-US" dirty="0" smtClean="0"/>
              <a:t>The Role of an Intercessor </a:t>
            </a:r>
            <a:endParaRPr lang="en-ZA" dirty="0"/>
          </a:p>
        </p:txBody>
      </p:sp>
    </p:spTree>
    <p:extLst>
      <p:ext uri="{BB962C8B-B14F-4D97-AF65-F5344CB8AC3E}">
        <p14:creationId xmlns:p14="http://schemas.microsoft.com/office/powerpoint/2010/main" xmlns="" val="35857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An Intercessor may participate in a designated time slot for prayer</a:t>
            </a:r>
          </a:p>
          <a:p>
            <a:endParaRPr lang="en-US" dirty="0"/>
          </a:p>
          <a:p>
            <a:r>
              <a:rPr lang="en-US" dirty="0" smtClean="0"/>
              <a:t>THE HEART OF THE INTERCESSOR</a:t>
            </a:r>
          </a:p>
          <a:p>
            <a:r>
              <a:rPr lang="en-US" dirty="0" smtClean="0"/>
              <a:t>An unselfish and forgiving heart is necessary to be an effective Intercessor. </a:t>
            </a:r>
          </a:p>
          <a:p>
            <a:r>
              <a:rPr lang="en-US" dirty="0" smtClean="0"/>
              <a:t>The Intercessor has a strong desire or heavy burden to see people delivered, saved, released, healed and set free but understands that it is by no power of their own that their prayers are answered. [Matthew 28:18]</a:t>
            </a:r>
            <a:endParaRPr lang="en-ZA" dirty="0"/>
          </a:p>
        </p:txBody>
      </p:sp>
      <p:sp>
        <p:nvSpPr>
          <p:cNvPr id="3" name="Title 2"/>
          <p:cNvSpPr>
            <a:spLocks noGrp="1"/>
          </p:cNvSpPr>
          <p:nvPr>
            <p:ph type="title"/>
          </p:nvPr>
        </p:nvSpPr>
        <p:spPr/>
        <p:txBody>
          <a:bodyPr>
            <a:normAutofit fontScale="90000"/>
          </a:bodyPr>
          <a:lstStyle/>
          <a:p>
            <a:r>
              <a:rPr lang="en-US" dirty="0" smtClean="0"/>
              <a:t>The Responsibility of the Intercessor</a:t>
            </a:r>
            <a:endParaRPr lang="en-ZA" dirty="0"/>
          </a:p>
        </p:txBody>
      </p:sp>
    </p:spTree>
    <p:extLst>
      <p:ext uri="{BB962C8B-B14F-4D97-AF65-F5344CB8AC3E}">
        <p14:creationId xmlns:p14="http://schemas.microsoft.com/office/powerpoint/2010/main" xmlns="" val="178973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Discernment </a:t>
            </a:r>
            <a:endParaRPr lang="en-US" dirty="0" smtClean="0"/>
          </a:p>
          <a:p>
            <a:r>
              <a:rPr lang="en-US" dirty="0" smtClean="0"/>
              <a:t>Compassion</a:t>
            </a:r>
          </a:p>
          <a:p>
            <a:r>
              <a:rPr lang="en-US" dirty="0" smtClean="0"/>
              <a:t>Integrity</a:t>
            </a:r>
          </a:p>
          <a:p>
            <a:r>
              <a:rPr lang="en-US" dirty="0" smtClean="0"/>
              <a:t>Forgiving Heart</a:t>
            </a:r>
          </a:p>
          <a:p>
            <a:r>
              <a:rPr lang="en-US" dirty="0" smtClean="0"/>
              <a:t>A heart for people</a:t>
            </a:r>
          </a:p>
          <a:p>
            <a:r>
              <a:rPr lang="en-US" dirty="0" smtClean="0"/>
              <a:t>Humility</a:t>
            </a:r>
          </a:p>
          <a:p>
            <a:r>
              <a:rPr lang="en-US" dirty="0" smtClean="0"/>
              <a:t>Desire to please God</a:t>
            </a:r>
            <a:endParaRPr lang="en-ZA" dirty="0"/>
          </a:p>
        </p:txBody>
      </p:sp>
      <p:sp>
        <p:nvSpPr>
          <p:cNvPr id="3" name="Title 2"/>
          <p:cNvSpPr>
            <a:spLocks noGrp="1"/>
          </p:cNvSpPr>
          <p:nvPr>
            <p:ph type="title"/>
          </p:nvPr>
        </p:nvSpPr>
        <p:spPr/>
        <p:txBody>
          <a:bodyPr>
            <a:normAutofit fontScale="90000"/>
          </a:bodyPr>
          <a:lstStyle/>
          <a:p>
            <a:r>
              <a:rPr lang="en-US" dirty="0" smtClean="0"/>
              <a:t>Characteristics of an Intercessor</a:t>
            </a:r>
            <a:endParaRPr lang="en-ZA" dirty="0"/>
          </a:p>
        </p:txBody>
      </p:sp>
    </p:spTree>
    <p:extLst>
      <p:ext uri="{BB962C8B-B14F-4D97-AF65-F5344CB8AC3E}">
        <p14:creationId xmlns:p14="http://schemas.microsoft.com/office/powerpoint/2010/main" xmlns="" val="3060712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1365</TotalTime>
  <Words>2448</Words>
  <Application>Microsoft Office PowerPoint</Application>
  <PresentationFormat>On-screen Show (4:3)</PresentationFormat>
  <Paragraphs>470</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Concourse</vt:lpstr>
      <vt:lpstr>Acrobat Document</vt:lpstr>
      <vt:lpstr>POWER OF INTERCESSION</vt:lpstr>
      <vt:lpstr>THE VISION:   MAPPING TERRITORY FOR SPIRITUAL RESPONSIBILITY: RAISING A NET OF DAY AND NIGHT PRAYER in the nations</vt:lpstr>
      <vt:lpstr>THE VISION:   MAPPING TERRITORY FOR SPIRITUAL RESPONSIBILITY: RAISING A NET OF DAY AND NIGHT PRAYER in every municipal area in South Africa</vt:lpstr>
      <vt:lpstr>MOBILIZING PRAYER IS THE VERY FIRST PART OF OUR CALL TO SERVICE</vt:lpstr>
      <vt:lpstr>The Role of the Gatekeeper in the Prayer Room</vt:lpstr>
      <vt:lpstr>Who is a Gatekeeper</vt:lpstr>
      <vt:lpstr>The Role of an Intercessor </vt:lpstr>
      <vt:lpstr>The Responsibility of the Intercessor</vt:lpstr>
      <vt:lpstr>Characteristics of an Intercessor</vt:lpstr>
      <vt:lpstr>You need to carry the weight of His Presence, His Shekinah Glory</vt:lpstr>
      <vt:lpstr>Your Family Altar [Home Base]</vt:lpstr>
      <vt:lpstr>The Power of the Family Altar</vt:lpstr>
      <vt:lpstr>Recruiting Prayer Warriors: POLE</vt:lpstr>
      <vt:lpstr>Slide 14</vt:lpstr>
      <vt:lpstr>Slide 15</vt:lpstr>
      <vt:lpstr>Slide 16</vt:lpstr>
      <vt:lpstr>Slide 17</vt:lpstr>
      <vt:lpstr>Slide 18</vt:lpstr>
      <vt:lpstr>Slide 19</vt:lpstr>
      <vt:lpstr>PLANNING</vt:lpstr>
      <vt:lpstr>  His action plan is also a prayer plan for the harvest.   </vt:lpstr>
      <vt:lpstr>  Set Prayer Targets for your Neighbourhood, or the area that you wish to reach.    </vt:lpstr>
      <vt:lpstr>Organising</vt:lpstr>
      <vt:lpstr>The Discipleship training school for the Intercessors information is available on the website</vt:lpstr>
      <vt:lpstr>Discipleship of Prayer Warriors</vt:lpstr>
      <vt:lpstr>Unite with others</vt:lpstr>
      <vt:lpstr>Have Unity for a purpose</vt:lpstr>
      <vt:lpstr>Praying with understanding</vt:lpstr>
      <vt:lpstr>We need to pray informed prayers</vt:lpstr>
      <vt:lpstr>Mobilizing Nations to Pray</vt:lpstr>
      <vt:lpstr> </vt:lpstr>
      <vt:lpstr>Slide 32</vt:lpstr>
      <vt:lpstr>Night Watches</vt:lpstr>
      <vt:lpstr>Day Watches</vt:lpstr>
      <vt:lpstr>The Timing of God</vt:lpstr>
      <vt:lpstr>Prepare before you pray</vt:lpstr>
      <vt:lpstr>Repair God’s broken Altar</vt:lpstr>
      <vt:lpstr> This shows that the people were no longer giving sacrifices to the living God. </vt:lpstr>
      <vt:lpstr>Spiritual Mapping</vt:lpstr>
      <vt:lpstr>OUR COMMON PURPOSE</vt:lpstr>
      <vt:lpstr>Steps to get you started in the Global 24/7 Prayer Initiative</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INTERCESSION</dc:title>
  <dc:creator>Michelle Coetzee</dc:creator>
  <cp:lastModifiedBy>NiceGeno</cp:lastModifiedBy>
  <cp:revision>38</cp:revision>
  <dcterms:created xsi:type="dcterms:W3CDTF">2015-09-22T18:04:35Z</dcterms:created>
  <dcterms:modified xsi:type="dcterms:W3CDTF">2020-05-11T16:23:07Z</dcterms:modified>
</cp:coreProperties>
</file>